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  <p:sldMasterId id="2147483674" r:id="rId2"/>
    <p:sldMasterId id="2147483686" r:id="rId3"/>
  </p:sldMasterIdLst>
  <p:notesMasterIdLst>
    <p:notesMasterId r:id="rId29"/>
  </p:notesMasterIdLst>
  <p:sldIdLst>
    <p:sldId id="285" r:id="rId4"/>
    <p:sldId id="257" r:id="rId5"/>
    <p:sldId id="286" r:id="rId6"/>
    <p:sldId id="261" r:id="rId7"/>
    <p:sldId id="287" r:id="rId8"/>
    <p:sldId id="259" r:id="rId9"/>
    <p:sldId id="288" r:id="rId10"/>
    <p:sldId id="263" r:id="rId11"/>
    <p:sldId id="289" r:id="rId12"/>
    <p:sldId id="270" r:id="rId13"/>
    <p:sldId id="290" r:id="rId14"/>
    <p:sldId id="274" r:id="rId15"/>
    <p:sldId id="291" r:id="rId16"/>
    <p:sldId id="272" r:id="rId17"/>
    <p:sldId id="292" r:id="rId18"/>
    <p:sldId id="276" r:id="rId19"/>
    <p:sldId id="280" r:id="rId20"/>
    <p:sldId id="266" r:id="rId21"/>
    <p:sldId id="267" r:id="rId22"/>
    <p:sldId id="278" r:id="rId23"/>
    <p:sldId id="279" r:id="rId24"/>
    <p:sldId id="283" r:id="rId25"/>
    <p:sldId id="284" r:id="rId26"/>
    <p:sldId id="281" r:id="rId27"/>
    <p:sldId id="28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4" autoAdjust="0"/>
    <p:restoredTop sz="94660"/>
  </p:normalViewPr>
  <p:slideViewPr>
    <p:cSldViewPr>
      <p:cViewPr>
        <p:scale>
          <a:sx n="100" d="100"/>
          <a:sy n="100" d="100"/>
        </p:scale>
        <p:origin x="-318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37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73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74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75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76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EB9B871F-5C5B-4573-88BF-A6CB09F2B1A6}" type="slidenum"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A5B4-A6C2-44C3-98E0-1E2444056C2D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EB9B871F-5C5B-4573-88BF-A6CB09F2B1A6}" type="slidenum">
              <a:rPr lang="en-IN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2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 cstate="print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 cstate="print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77375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454730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30905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129767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20923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425342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58196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708821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07826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664998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485398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997043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492738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293742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715408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263978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589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361306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659242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346235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8706468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856341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 cstate="print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 cstate="print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108574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B6740-4561-4364-AA5A-C406F1CA69AD}" type="datetimeFigureOut">
              <a:rPr lang="en-US" smtClean="0"/>
              <a:pPr/>
              <a:t>22-Jun-17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7A3A8-D939-4966-99EE-B72E2AE3BC6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5217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482732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3" Type="http://schemas.openxmlformats.org/officeDocument/2006/relationships/image" Target="../media/image66.emf"/><Relationship Id="rId7" Type="http://schemas.openxmlformats.org/officeDocument/2006/relationships/image" Target="../media/image70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4" Type="http://schemas.openxmlformats.org/officeDocument/2006/relationships/image" Target="../media/image67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image" Target="../media/image73.emf"/><Relationship Id="rId7" Type="http://schemas.openxmlformats.org/officeDocument/2006/relationships/image" Target="../media/image77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6.emf"/><Relationship Id="rId5" Type="http://schemas.openxmlformats.org/officeDocument/2006/relationships/image" Target="../media/image75.emf"/><Relationship Id="rId4" Type="http://schemas.openxmlformats.org/officeDocument/2006/relationships/image" Target="../media/image74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emf"/><Relationship Id="rId3" Type="http://schemas.openxmlformats.org/officeDocument/2006/relationships/image" Target="../media/image80.emf"/><Relationship Id="rId7" Type="http://schemas.openxmlformats.org/officeDocument/2006/relationships/image" Target="../media/image84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83.emf"/><Relationship Id="rId5" Type="http://schemas.openxmlformats.org/officeDocument/2006/relationships/image" Target="../media/image82.emf"/><Relationship Id="rId4" Type="http://schemas.openxmlformats.org/officeDocument/2006/relationships/image" Target="../media/image8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7.emf"/><Relationship Id="rId7" Type="http://schemas.openxmlformats.org/officeDocument/2006/relationships/image" Target="../media/image91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90.emf"/><Relationship Id="rId5" Type="http://schemas.openxmlformats.org/officeDocument/2006/relationships/image" Target="../media/image89.emf"/><Relationship Id="rId4" Type="http://schemas.openxmlformats.org/officeDocument/2006/relationships/image" Target="../media/image8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image" Target="../media/image94.emf"/><Relationship Id="rId7" Type="http://schemas.openxmlformats.org/officeDocument/2006/relationships/image" Target="../media/image97.emf"/><Relationship Id="rId2" Type="http://schemas.openxmlformats.org/officeDocument/2006/relationships/image" Target="../media/image9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9.emf"/><Relationship Id="rId5" Type="http://schemas.openxmlformats.org/officeDocument/2006/relationships/image" Target="../media/image96.emf"/><Relationship Id="rId4" Type="http://schemas.openxmlformats.org/officeDocument/2006/relationships/image" Target="../media/image95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emf"/><Relationship Id="rId3" Type="http://schemas.openxmlformats.org/officeDocument/2006/relationships/image" Target="../media/image100.emf"/><Relationship Id="rId7" Type="http://schemas.openxmlformats.org/officeDocument/2006/relationships/image" Target="../media/image104.emf"/><Relationship Id="rId2" Type="http://schemas.openxmlformats.org/officeDocument/2006/relationships/image" Target="../media/image99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3.emf"/><Relationship Id="rId5" Type="http://schemas.openxmlformats.org/officeDocument/2006/relationships/image" Target="../media/image102.emf"/><Relationship Id="rId4" Type="http://schemas.openxmlformats.org/officeDocument/2006/relationships/image" Target="../media/image101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3" Type="http://schemas.openxmlformats.org/officeDocument/2006/relationships/image" Target="../media/image107.emf"/><Relationship Id="rId7" Type="http://schemas.openxmlformats.org/officeDocument/2006/relationships/image" Target="../media/image111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10.emf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4.emf"/><Relationship Id="rId7" Type="http://schemas.openxmlformats.org/officeDocument/2006/relationships/image" Target="../media/image2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image" Target="../media/image31.emf"/><Relationship Id="rId7" Type="http://schemas.openxmlformats.org/officeDocument/2006/relationships/image" Target="../media/image35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3" Type="http://schemas.openxmlformats.org/officeDocument/2006/relationships/image" Target="../media/image59.emf"/><Relationship Id="rId7" Type="http://schemas.openxmlformats.org/officeDocument/2006/relationships/image" Target="../media/image63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2.emf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0" y="4586251"/>
            <a:ext cx="3048000" cy="2271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9800" y="2362200"/>
            <a:ext cx="3124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71800" y="2362200"/>
            <a:ext cx="3352800" cy="2263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71800" y="0"/>
            <a:ext cx="338582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7" name="CustomShape 8"/>
          <p:cNvSpPr/>
          <p:nvPr/>
        </p:nvSpPr>
        <p:spPr>
          <a:xfrm>
            <a:off x="152400" y="5181600"/>
            <a:ext cx="2589840" cy="136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Fig. 1:- L-Curve for TSVD regularization using GRAPPA with R=2.</a:t>
            </a: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CustomShape 1"/>
          <p:cNvSpPr/>
          <p:nvPr/>
        </p:nvSpPr>
        <p:spPr>
          <a:xfrm>
            <a:off x="4953000" y="4800600"/>
            <a:ext cx="8372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7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CustomShape 1"/>
          <p:cNvSpPr/>
          <p:nvPr/>
        </p:nvSpPr>
        <p:spPr>
          <a:xfrm>
            <a:off x="8001000" y="2514600"/>
            <a:ext cx="8372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6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0" name="CustomShape 1"/>
          <p:cNvSpPr/>
          <p:nvPr/>
        </p:nvSpPr>
        <p:spPr>
          <a:xfrm>
            <a:off x="5029200" y="2514600"/>
            <a:ext cx="8372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5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3" name="CustomShape 1"/>
          <p:cNvSpPr/>
          <p:nvPr/>
        </p:nvSpPr>
        <p:spPr>
          <a:xfrm>
            <a:off x="5029200" y="152400"/>
            <a:ext cx="8372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CustomShape 1"/>
          <p:cNvSpPr/>
          <p:nvPr/>
        </p:nvSpPr>
        <p:spPr>
          <a:xfrm>
            <a:off x="3011343" y="170873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b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CustomShape 1"/>
          <p:cNvSpPr/>
          <p:nvPr/>
        </p:nvSpPr>
        <p:spPr>
          <a:xfrm>
            <a:off x="6096000" y="2286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c)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CustomShape 1"/>
          <p:cNvSpPr/>
          <p:nvPr/>
        </p:nvSpPr>
        <p:spPr>
          <a:xfrm>
            <a:off x="152400" y="25908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d)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CustomShape 1"/>
          <p:cNvSpPr/>
          <p:nvPr/>
        </p:nvSpPr>
        <p:spPr>
          <a:xfrm>
            <a:off x="6019800" y="2590800"/>
            <a:ext cx="304800" cy="22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f)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CustomShape 1"/>
          <p:cNvSpPr/>
          <p:nvPr/>
        </p:nvSpPr>
        <p:spPr>
          <a:xfrm>
            <a:off x="2971800" y="2514600"/>
            <a:ext cx="3038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e)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CustomShape 1"/>
          <p:cNvSpPr/>
          <p:nvPr/>
        </p:nvSpPr>
        <p:spPr>
          <a:xfrm>
            <a:off x="2971800" y="4724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g)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1"/>
          <p:cNvSpPr/>
          <p:nvPr/>
        </p:nvSpPr>
        <p:spPr>
          <a:xfrm>
            <a:off x="152400" y="1524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a)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1"/>
          <p:cNvSpPr/>
          <p:nvPr/>
        </p:nvSpPr>
        <p:spPr>
          <a:xfrm>
            <a:off x="20574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lang="en-IN" sz="1200" b="1" strike="noStrike" spc="-1" dirty="0"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48" name="Picture 2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0"/>
            <a:ext cx="32766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1" name="CustomShape 1"/>
          <p:cNvSpPr/>
          <p:nvPr/>
        </p:nvSpPr>
        <p:spPr>
          <a:xfrm>
            <a:off x="2133600" y="152400"/>
            <a:ext cx="8372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50" name="Picture 26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943600" y="0"/>
            <a:ext cx="344292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4" name="CustomShape 1"/>
          <p:cNvSpPr/>
          <p:nvPr/>
        </p:nvSpPr>
        <p:spPr>
          <a:xfrm>
            <a:off x="8077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3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53" name="Picture 29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0" y="2362200"/>
            <a:ext cx="32766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9" name="CustomShape 1"/>
          <p:cNvSpPr/>
          <p:nvPr/>
        </p:nvSpPr>
        <p:spPr>
          <a:xfrm>
            <a:off x="2057400" y="25146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4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19400" y="4353673"/>
            <a:ext cx="3505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61970" y="2199526"/>
            <a:ext cx="318203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68028" y="2209800"/>
            <a:ext cx="3507564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2209800"/>
            <a:ext cx="30480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7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096000" y="0"/>
            <a:ext cx="3048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798851" y="0"/>
            <a:ext cx="3429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0" y="0"/>
            <a:ext cx="3048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TextBox 19"/>
          <p:cNvSpPr txBox="1"/>
          <p:nvPr/>
        </p:nvSpPr>
        <p:spPr>
          <a:xfrm>
            <a:off x="152400" y="5228272"/>
            <a:ext cx="289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Fig. 10:- SPIRiT reconstructed images using TSVD regularization with L-curve based parameter </a:t>
            </a:r>
            <a:r>
              <a: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selection with </a:t>
            </a:r>
            <a:r>
              <a:rPr kumimoji="0" lang="en-US" sz="1600" b="1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=2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CustomShape 6"/>
          <p:cNvSpPr/>
          <p:nvPr/>
        </p:nvSpPr>
        <p:spPr>
          <a:xfrm>
            <a:off x="4369825" y="4175664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5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ustomShape 6"/>
          <p:cNvSpPr/>
          <p:nvPr/>
        </p:nvSpPr>
        <p:spPr>
          <a:xfrm>
            <a:off x="1261790" y="4235701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4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CustomShape 6"/>
          <p:cNvSpPr/>
          <p:nvPr/>
        </p:nvSpPr>
        <p:spPr>
          <a:xfrm>
            <a:off x="7316226" y="4129483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6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CustomShape 6"/>
          <p:cNvSpPr/>
          <p:nvPr/>
        </p:nvSpPr>
        <p:spPr>
          <a:xfrm>
            <a:off x="4328263" y="6443192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7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CustomShape 6"/>
          <p:cNvSpPr/>
          <p:nvPr/>
        </p:nvSpPr>
        <p:spPr>
          <a:xfrm>
            <a:off x="7343936" y="2032828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3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CustomShape 6"/>
          <p:cNvSpPr/>
          <p:nvPr/>
        </p:nvSpPr>
        <p:spPr>
          <a:xfrm>
            <a:off x="4328264" y="2018974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2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CustomShape 6"/>
          <p:cNvSpPr/>
          <p:nvPr/>
        </p:nvSpPr>
        <p:spPr>
          <a:xfrm>
            <a:off x="1266408" y="2023591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1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4175" y="17549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42829" y="161637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489411" y="166254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44212" y="2378364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369339" y="2355272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205884" y="235989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47448" y="4525818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34179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397527" cy="2209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0" y="1"/>
            <a:ext cx="3397529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55044" y="0"/>
            <a:ext cx="3241356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" y="2209800"/>
            <a:ext cx="3429000" cy="2230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048000" y="2209800"/>
            <a:ext cx="34290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95999" y="2209800"/>
            <a:ext cx="3163217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52" name="Picture 8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971800" y="4419600"/>
            <a:ext cx="3505200" cy="2329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381000" y="5257800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Fig. </a:t>
            </a:r>
            <a:r>
              <a: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11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:- L-Curve for TSVD regularization in SPIRiT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=3</a:t>
            </a:r>
          </a:p>
        </p:txBody>
      </p:sp>
      <p:sp>
        <p:nvSpPr>
          <p:cNvPr id="10" name="CustomShape 1"/>
          <p:cNvSpPr/>
          <p:nvPr/>
        </p:nvSpPr>
        <p:spPr>
          <a:xfrm>
            <a:off x="21336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4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ustomShape 1"/>
          <p:cNvSpPr/>
          <p:nvPr/>
        </p:nvSpPr>
        <p:spPr>
          <a:xfrm>
            <a:off x="21336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1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CustomShape 1"/>
          <p:cNvSpPr/>
          <p:nvPr/>
        </p:nvSpPr>
        <p:spPr>
          <a:xfrm>
            <a:off x="51816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2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CustomShape 1"/>
          <p:cNvSpPr/>
          <p:nvPr/>
        </p:nvSpPr>
        <p:spPr>
          <a:xfrm>
            <a:off x="8077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3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ustomShape 1"/>
          <p:cNvSpPr/>
          <p:nvPr/>
        </p:nvSpPr>
        <p:spPr>
          <a:xfrm>
            <a:off x="5257800" y="45720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7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ustomShape 1"/>
          <p:cNvSpPr/>
          <p:nvPr/>
        </p:nvSpPr>
        <p:spPr>
          <a:xfrm>
            <a:off x="80772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6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CustomShape 1"/>
          <p:cNvSpPr/>
          <p:nvPr/>
        </p:nvSpPr>
        <p:spPr>
          <a:xfrm>
            <a:off x="51816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5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CustomShape 1"/>
          <p:cNvSpPr/>
          <p:nvPr/>
        </p:nvSpPr>
        <p:spPr>
          <a:xfrm>
            <a:off x="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CustomShape 1"/>
          <p:cNvSpPr/>
          <p:nvPr/>
        </p:nvSpPr>
        <p:spPr>
          <a:xfrm>
            <a:off x="609600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c)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CustomShape 1"/>
          <p:cNvSpPr/>
          <p:nvPr/>
        </p:nvSpPr>
        <p:spPr>
          <a:xfrm>
            <a:off x="3124200" y="1524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b)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CustomShape 1"/>
          <p:cNvSpPr/>
          <p:nvPr/>
        </p:nvSpPr>
        <p:spPr>
          <a:xfrm>
            <a:off x="0" y="23622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d)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CustomShape 1"/>
          <p:cNvSpPr/>
          <p:nvPr/>
        </p:nvSpPr>
        <p:spPr>
          <a:xfrm>
            <a:off x="6172200" y="2362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f)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CustomShape 1"/>
          <p:cNvSpPr/>
          <p:nvPr/>
        </p:nvSpPr>
        <p:spPr>
          <a:xfrm>
            <a:off x="3124200" y="2362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e)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CustomShape 1"/>
          <p:cNvSpPr/>
          <p:nvPr/>
        </p:nvSpPr>
        <p:spPr>
          <a:xfrm>
            <a:off x="3048000" y="45720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g)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2400" y="152400"/>
            <a:ext cx="31242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67000" y="152400"/>
            <a:ext cx="3581400" cy="2249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867400" y="165100"/>
            <a:ext cx="3276600" cy="224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-177800" y="2286000"/>
            <a:ext cx="315148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705100" y="2286000"/>
            <a:ext cx="3505200" cy="23381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867400" y="2287588"/>
            <a:ext cx="3276600" cy="2347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794000" y="4459131"/>
            <a:ext cx="3390900" cy="2398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TextBox 15"/>
          <p:cNvSpPr txBox="1"/>
          <p:nvPr/>
        </p:nvSpPr>
        <p:spPr>
          <a:xfrm>
            <a:off x="205153" y="5215116"/>
            <a:ext cx="289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Fig.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12:-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SPIRiT reconstructed images using TSVD regularization with L-curve based parameter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selection with </a:t>
            </a:r>
            <a:r>
              <a:rPr kumimoji="0" lang="en-US" sz="1800" b="1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=3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1160189" y="439272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4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ustomShape 6"/>
          <p:cNvSpPr/>
          <p:nvPr/>
        </p:nvSpPr>
        <p:spPr>
          <a:xfrm>
            <a:off x="4300554" y="4355775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5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ustomShape 6"/>
          <p:cNvSpPr/>
          <p:nvPr/>
        </p:nvSpPr>
        <p:spPr>
          <a:xfrm>
            <a:off x="4222044" y="658584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7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CustomShape 6"/>
          <p:cNvSpPr/>
          <p:nvPr/>
        </p:nvSpPr>
        <p:spPr>
          <a:xfrm>
            <a:off x="7265426" y="4383484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6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CustomShape 6"/>
          <p:cNvSpPr/>
          <p:nvPr/>
        </p:nvSpPr>
        <p:spPr>
          <a:xfrm>
            <a:off x="4258990" y="2152903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2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CustomShape 6"/>
          <p:cNvSpPr/>
          <p:nvPr/>
        </p:nvSpPr>
        <p:spPr>
          <a:xfrm>
            <a:off x="7283898" y="2166756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3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CustomShape 6"/>
          <p:cNvSpPr/>
          <p:nvPr/>
        </p:nvSpPr>
        <p:spPr>
          <a:xfrm>
            <a:off x="1146335" y="2217556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1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3339" y="323273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290830" y="32789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45848" y="304800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59703" y="246149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17920" y="2466109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281593" y="2470727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233593" y="4622800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43992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00400" cy="2081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19400" y="0"/>
            <a:ext cx="35052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80783" y="0"/>
            <a:ext cx="3315617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1981200"/>
            <a:ext cx="32004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819401" y="1981200"/>
            <a:ext cx="3505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7" name="Picture 9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943600" y="1981200"/>
            <a:ext cx="33528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8" name="Picture 10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743200" y="4340271"/>
            <a:ext cx="3733800" cy="2517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381000" y="5257800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Fig. </a:t>
            </a:r>
            <a:r>
              <a: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13:-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GCV for TSVD regularization in SPIRiT with </a:t>
            </a: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=2</a:t>
            </a:r>
          </a:p>
        </p:txBody>
      </p:sp>
      <p:sp>
        <p:nvSpPr>
          <p:cNvPr id="12" name="CustomShape 1"/>
          <p:cNvSpPr/>
          <p:nvPr/>
        </p:nvSpPr>
        <p:spPr>
          <a:xfrm>
            <a:off x="1981200" y="21336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4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CustomShape 1"/>
          <p:cNvSpPr/>
          <p:nvPr/>
        </p:nvSpPr>
        <p:spPr>
          <a:xfrm>
            <a:off x="1981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1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ustomShape 1"/>
          <p:cNvSpPr/>
          <p:nvPr/>
        </p:nvSpPr>
        <p:spPr>
          <a:xfrm>
            <a:off x="51054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2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ustomShape 1"/>
          <p:cNvSpPr/>
          <p:nvPr/>
        </p:nvSpPr>
        <p:spPr>
          <a:xfrm>
            <a:off x="8077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3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CustomShape 1"/>
          <p:cNvSpPr/>
          <p:nvPr/>
        </p:nvSpPr>
        <p:spPr>
          <a:xfrm>
            <a:off x="5029200" y="21336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5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CustomShape 1"/>
          <p:cNvSpPr/>
          <p:nvPr/>
        </p:nvSpPr>
        <p:spPr>
          <a:xfrm>
            <a:off x="5181600" y="44958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7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ustomShape 1"/>
          <p:cNvSpPr/>
          <p:nvPr/>
        </p:nvSpPr>
        <p:spPr>
          <a:xfrm>
            <a:off x="8077200" y="21336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6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ustomShape 1"/>
          <p:cNvSpPr/>
          <p:nvPr/>
        </p:nvSpPr>
        <p:spPr>
          <a:xfrm>
            <a:off x="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CustomShape 1"/>
          <p:cNvSpPr/>
          <p:nvPr/>
        </p:nvSpPr>
        <p:spPr>
          <a:xfrm>
            <a:off x="2819400" y="44958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g)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CustomShape 1"/>
          <p:cNvSpPr/>
          <p:nvPr/>
        </p:nvSpPr>
        <p:spPr>
          <a:xfrm>
            <a:off x="0" y="2133600"/>
            <a:ext cx="4572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d)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CustomShape 1"/>
          <p:cNvSpPr/>
          <p:nvPr/>
        </p:nvSpPr>
        <p:spPr>
          <a:xfrm>
            <a:off x="2895600" y="22098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e)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CustomShape 1"/>
          <p:cNvSpPr/>
          <p:nvPr/>
        </p:nvSpPr>
        <p:spPr>
          <a:xfrm>
            <a:off x="6019800" y="21336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f)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CustomShape 1"/>
          <p:cNvSpPr/>
          <p:nvPr/>
        </p:nvSpPr>
        <p:spPr>
          <a:xfrm>
            <a:off x="609600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c)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CustomShape 1"/>
          <p:cNvSpPr/>
          <p:nvPr/>
        </p:nvSpPr>
        <p:spPr>
          <a:xfrm>
            <a:off x="2895600" y="1524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b)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01195" y="2222955"/>
            <a:ext cx="3354476" cy="22382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212436" y="2205044"/>
            <a:ext cx="3389745" cy="2377401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138545" y="-1"/>
            <a:ext cx="3338945" cy="23202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18691" y="0"/>
            <a:ext cx="3306249" cy="22458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874327" y="-1"/>
            <a:ext cx="3389746" cy="2327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946401" y="2212109"/>
            <a:ext cx="3315854" cy="2272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064164" y="4404591"/>
            <a:ext cx="3273164" cy="24534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TextBox 15"/>
          <p:cNvSpPr txBox="1"/>
          <p:nvPr/>
        </p:nvSpPr>
        <p:spPr>
          <a:xfrm>
            <a:off x="202275" y="4898073"/>
            <a:ext cx="28956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Fig </a:t>
            </a:r>
            <a:r>
              <a: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14:-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SPIRiT reconstructed images using TSVD regularization with GCV based parameter </a:t>
            </a:r>
            <a:r>
              <a: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selection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IN" sz="1600" b="1" i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IN" sz="1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=2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CustomShape 6"/>
          <p:cNvSpPr/>
          <p:nvPr/>
        </p:nvSpPr>
        <p:spPr>
          <a:xfrm>
            <a:off x="1132480" y="4346538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4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ustomShape 6"/>
          <p:cNvSpPr/>
          <p:nvPr/>
        </p:nvSpPr>
        <p:spPr>
          <a:xfrm>
            <a:off x="4305173" y="4231082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5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CustomShape 6"/>
          <p:cNvSpPr/>
          <p:nvPr/>
        </p:nvSpPr>
        <p:spPr>
          <a:xfrm>
            <a:off x="7385499" y="426341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6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CustomShape 6"/>
          <p:cNvSpPr/>
          <p:nvPr/>
        </p:nvSpPr>
        <p:spPr>
          <a:xfrm>
            <a:off x="4406773" y="658584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7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CustomShape 6"/>
          <p:cNvSpPr/>
          <p:nvPr/>
        </p:nvSpPr>
        <p:spPr>
          <a:xfrm>
            <a:off x="7173063" y="2028211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3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CustomShape 6"/>
          <p:cNvSpPr/>
          <p:nvPr/>
        </p:nvSpPr>
        <p:spPr>
          <a:xfrm>
            <a:off x="1210989" y="2051301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1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CustomShape 6"/>
          <p:cNvSpPr/>
          <p:nvPr/>
        </p:nvSpPr>
        <p:spPr>
          <a:xfrm>
            <a:off x="4254372" y="1982029"/>
            <a:ext cx="881046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 2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82575" y="17549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300066" y="170872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339811" y="166254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46029" y="2433782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6393" y="2382982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473739" y="4576619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332393" y="2382982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54324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6200" y="0"/>
            <a:ext cx="3352801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95600" y="0"/>
            <a:ext cx="35814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9800" y="0"/>
            <a:ext cx="32766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-152399" y="2209800"/>
            <a:ext cx="3505199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71800" y="2209800"/>
            <a:ext cx="3505199" cy="2230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19800" y="2209800"/>
            <a:ext cx="32766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200" name="Picture 8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971800" y="4429485"/>
            <a:ext cx="3581400" cy="2428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304800" y="5257800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Fig. 15:- GCV for TSVD regularization in SPIRiT with </a:t>
            </a: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=3</a:t>
            </a:r>
          </a:p>
        </p:txBody>
      </p:sp>
      <p:sp>
        <p:nvSpPr>
          <p:cNvPr id="10" name="CustomShape 1"/>
          <p:cNvSpPr/>
          <p:nvPr/>
        </p:nvSpPr>
        <p:spPr>
          <a:xfrm>
            <a:off x="21336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1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ustomShape 1"/>
          <p:cNvSpPr/>
          <p:nvPr/>
        </p:nvSpPr>
        <p:spPr>
          <a:xfrm>
            <a:off x="22098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4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CustomShape 1"/>
          <p:cNvSpPr/>
          <p:nvPr/>
        </p:nvSpPr>
        <p:spPr>
          <a:xfrm>
            <a:off x="8077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3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CustomShape 1"/>
          <p:cNvSpPr/>
          <p:nvPr/>
        </p:nvSpPr>
        <p:spPr>
          <a:xfrm>
            <a:off x="52578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2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ustomShape 1"/>
          <p:cNvSpPr/>
          <p:nvPr/>
        </p:nvSpPr>
        <p:spPr>
          <a:xfrm>
            <a:off x="52578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5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ustomShape 1"/>
          <p:cNvSpPr/>
          <p:nvPr/>
        </p:nvSpPr>
        <p:spPr>
          <a:xfrm>
            <a:off x="80772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6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CustomShape 1"/>
          <p:cNvSpPr/>
          <p:nvPr/>
        </p:nvSpPr>
        <p:spPr>
          <a:xfrm>
            <a:off x="5257800" y="45720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7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CustomShape 1"/>
          <p:cNvSpPr/>
          <p:nvPr/>
        </p:nvSpPr>
        <p:spPr>
          <a:xfrm>
            <a:off x="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CustomShape 1"/>
          <p:cNvSpPr/>
          <p:nvPr/>
        </p:nvSpPr>
        <p:spPr>
          <a:xfrm>
            <a:off x="3048000" y="45720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g)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CustomShape 1"/>
          <p:cNvSpPr/>
          <p:nvPr/>
        </p:nvSpPr>
        <p:spPr>
          <a:xfrm>
            <a:off x="6172200" y="2362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f)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CustomShape 1"/>
          <p:cNvSpPr/>
          <p:nvPr/>
        </p:nvSpPr>
        <p:spPr>
          <a:xfrm>
            <a:off x="609600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c)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CustomShape 1"/>
          <p:cNvSpPr/>
          <p:nvPr/>
        </p:nvSpPr>
        <p:spPr>
          <a:xfrm>
            <a:off x="3124200" y="2362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e)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CustomShape 1"/>
          <p:cNvSpPr/>
          <p:nvPr/>
        </p:nvSpPr>
        <p:spPr>
          <a:xfrm>
            <a:off x="0" y="2362200"/>
            <a:ext cx="4572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d)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CustomShape 1"/>
          <p:cNvSpPr/>
          <p:nvPr/>
        </p:nvSpPr>
        <p:spPr>
          <a:xfrm>
            <a:off x="2971800" y="1524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b)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28600" y="0"/>
            <a:ext cx="3253139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73057" y="0"/>
            <a:ext cx="3577184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213360" y="2289658"/>
            <a:ext cx="3276600" cy="2297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760617" y="4419600"/>
            <a:ext cx="32766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743200" y="0"/>
            <a:ext cx="325314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712720" y="2282342"/>
            <a:ext cx="3349950" cy="2289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789198" y="2270760"/>
            <a:ext cx="3354802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960581" y="2152706"/>
            <a:ext cx="8127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err="1" smtClean="0">
                <a:solidFill>
                  <a:prstClr val="black"/>
                </a:solidFill>
                <a:latin typeface="Calibri"/>
              </a:rPr>
              <a:t>Datas</a:t>
            </a: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et </a:t>
            </a:r>
            <a:r>
              <a:rPr lang="en-US" sz="1200" b="1" dirty="0" smtClean="0">
                <a:solidFill>
                  <a:prstClr val="black"/>
                </a:solidFill>
                <a:latin typeface="Calibri"/>
              </a:rPr>
              <a:t>1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62182" y="4382147"/>
            <a:ext cx="848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err="1" smtClean="0">
                <a:solidFill>
                  <a:prstClr val="black"/>
                </a:solidFill>
                <a:latin typeface="Calibri"/>
              </a:rPr>
              <a:t>Datas</a:t>
            </a: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et 4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21236" y="4273061"/>
            <a:ext cx="96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err="1" smtClean="0">
                <a:solidFill>
                  <a:prstClr val="black"/>
                </a:solidFill>
                <a:latin typeface="Calibri"/>
              </a:rPr>
              <a:t>Datas</a:t>
            </a: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et</a:t>
            </a:r>
            <a:r>
              <a:rPr kumimoji="0" lang="en-US" sz="1200" b="1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lang="en-US" sz="1200" b="1" dirty="0" smtClean="0">
                <a:solidFill>
                  <a:prstClr val="black"/>
                </a:solidFill>
                <a:latin typeface="Calibri"/>
              </a:rPr>
              <a:t>6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65818" y="2158242"/>
            <a:ext cx="8670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err="1" smtClean="0">
                <a:solidFill>
                  <a:prstClr val="black"/>
                </a:solidFill>
                <a:latin typeface="Calibri"/>
              </a:rPr>
              <a:t>Datas</a:t>
            </a: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et 3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25455" y="4286066"/>
            <a:ext cx="8280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err="1" smtClean="0">
                <a:solidFill>
                  <a:prstClr val="black"/>
                </a:solidFill>
                <a:latin typeface="Calibri"/>
              </a:rPr>
              <a:t>Datas</a:t>
            </a: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et 5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017818" y="6581001"/>
            <a:ext cx="7894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err="1" smtClean="0">
                <a:solidFill>
                  <a:prstClr val="black"/>
                </a:solidFill>
                <a:latin typeface="Calibri"/>
              </a:rPr>
              <a:t>Datas</a:t>
            </a: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et </a:t>
            </a:r>
            <a:r>
              <a:rPr lang="en-US" sz="1200" b="1" dirty="0" smtClean="0">
                <a:solidFill>
                  <a:prstClr val="black"/>
                </a:solidFill>
                <a:latin typeface="Calibri"/>
              </a:rPr>
              <a:t>7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06982" y="2161943"/>
            <a:ext cx="829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err="1" smtClean="0">
                <a:solidFill>
                  <a:prstClr val="black"/>
                </a:solidFill>
                <a:latin typeface="Calibri"/>
              </a:rPr>
              <a:t>Datas</a:t>
            </a: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et </a:t>
            </a:r>
            <a:r>
              <a:rPr lang="en-US" sz="1200" b="1" dirty="0" smtClean="0">
                <a:solidFill>
                  <a:prstClr val="black"/>
                </a:solidFill>
                <a:latin typeface="Calibri"/>
              </a:rPr>
              <a:t>2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8381" y="5100016"/>
            <a:ext cx="2895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Fig 16:- SPIRiT reconstructed images using TSVD regularization with GCV based parameter </a:t>
            </a:r>
            <a:r>
              <a: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selection</a:t>
            </a:r>
          </a:p>
          <a:p>
            <a:pPr>
              <a:defRPr/>
            </a:pPr>
            <a:r>
              <a:rPr lang="en-US" sz="1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1600" b="1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1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=3</a:t>
            </a:r>
            <a:endParaRPr lang="en-US" sz="1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21557" y="184727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85594" y="180109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164321" y="184728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7120" y="2470727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30794" y="2447636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168938" y="4585855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36612" y="2447637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75910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188140374"/>
              </p:ext>
            </p:extLst>
          </p:nvPr>
        </p:nvGraphicFramePr>
        <p:xfrm>
          <a:off x="829994" y="990600"/>
          <a:ext cx="7779435" cy="47028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058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45666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011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2103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1460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Data 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Pulse</a:t>
                      </a:r>
                      <a:r>
                        <a:rPr lang="en-US" sz="1600" b="1" baseline="0" dirty="0">
                          <a:latin typeface="Times New Roman" pitchFamily="18" charset="0"/>
                          <a:cs typeface="Times New Roman" pitchFamily="18" charset="0"/>
                        </a:rPr>
                        <a:t> Sequence</a:t>
                      </a:r>
                      <a:endParaRPr lang="en-US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Coil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nACS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2839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16-channel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499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6-channel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499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SWI gradient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echo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32-channel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499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12-channel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499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14-channel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499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4-channel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103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6-channel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57400" y="228600"/>
            <a:ext cx="524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Table 1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:- Description of datasets I to VII </a:t>
            </a:r>
          </a:p>
        </p:txBody>
      </p:sp>
    </p:spTree>
    <p:extLst>
      <p:ext uri="{BB962C8B-B14F-4D97-AF65-F5344CB8AC3E}">
        <p14:creationId xmlns:p14="http://schemas.microsoft.com/office/powerpoint/2010/main" xmlns="" val="3876933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0" name="Table 1"/>
          <p:cNvGraphicFramePr/>
          <p:nvPr>
            <p:extLst>
              <p:ext uri="{D42A27DB-BD31-4B8C-83A1-F6EECF244321}">
                <p14:modId xmlns:p14="http://schemas.microsoft.com/office/powerpoint/2010/main" xmlns="" val="4024872713"/>
              </p:ext>
            </p:extLst>
          </p:nvPr>
        </p:nvGraphicFramePr>
        <p:xfrm>
          <a:off x="228600" y="914400"/>
          <a:ext cx="8534160" cy="557064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9223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06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8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9936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93492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8676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99936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686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84744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</a:tblGrid>
              <a:tr h="591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Data Set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Pulse Sequence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nACS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M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IN" sz="1600" b="1" strike="noStrike" spc="-1" baseline="30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  <a:r>
                        <a:rPr lang="en-IN" sz="1600" b="1" strike="noStrike" spc="-1" baseline="-25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k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IN" sz="1600" b="1" strike="noStrike" spc="-1" baseline="30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  <a:r>
                        <a:rPr lang="en-IN" sz="1600" b="1" strike="noStrike" spc="-1" baseline="-25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min</a:t>
                      </a:r>
                      <a:endParaRPr lang="en-IN" sz="1600" b="1" strike="noStrike" spc="-1" dirty="0"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IN" sz="1600" b="1" strike="noStrike" spc="-1" baseline="30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 </a:t>
                      </a: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x10</a:t>
                      </a:r>
                      <a:r>
                        <a:rPr lang="en-IN" sz="1600" b="1" strike="noStrike" spc="-1" baseline="30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-5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l-GR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l-GR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I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4096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0.0448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0.0223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4.46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1.01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724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5120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0.3572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0.0357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7.14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34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3.50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95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III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SWI gradient echo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2240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0.0660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0.0279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5.58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1.01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95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IV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3456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0.0481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0.0118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2.336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1.02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95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V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6144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0.0933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0.0020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0.40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21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2.10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795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VI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5376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0.1108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0.0372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7.44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2.00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VII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4992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0.2356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0.0461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9.22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1.52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057400" y="228600"/>
            <a:ext cx="5249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Table </a:t>
            </a:r>
            <a:r>
              <a:rPr lang="en-US" b="1" dirty="0" smtClean="0">
                <a:solidFill>
                  <a:prstClr val="black"/>
                </a:solidFill>
                <a:latin typeface="Calibri"/>
              </a:rPr>
              <a:t>2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:-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Parameters of cross-over determination in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GRAPPA calibration for datasets I to VII with 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=2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2" name="Table 1"/>
          <p:cNvGraphicFramePr/>
          <p:nvPr>
            <p:extLst>
              <p:ext uri="{D42A27DB-BD31-4B8C-83A1-F6EECF244321}">
                <p14:modId xmlns:p14="http://schemas.microsoft.com/office/powerpoint/2010/main" xmlns="" val="186188014"/>
              </p:ext>
            </p:extLst>
          </p:nvPr>
        </p:nvGraphicFramePr>
        <p:xfrm>
          <a:off x="244440" y="948600"/>
          <a:ext cx="8534160" cy="530611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9223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06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8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488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728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9936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99936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1416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00188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</a:tblGrid>
              <a:tr h="591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Data Set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Pulse Sequence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nACS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M</a:t>
                      </a:r>
                      <a:endParaRPr lang="en-IN" sz="1600" b="1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IN" sz="1600" b="1" strike="noStrike" spc="-1" baseline="30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  <a:r>
                        <a:rPr lang="en-IN" sz="1600" b="1" strike="noStrike" spc="-1" baseline="-25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k</a:t>
                      </a:r>
                      <a:endParaRPr lang="en-IN" sz="1600" b="1" strike="noStrike" spc="-1" dirty="0"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IN" sz="1600" b="1" strike="noStrike" spc="-1" baseline="30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  <a:r>
                        <a:rPr lang="en-IN" sz="1600" b="1" strike="noStrike" spc="-1" baseline="-25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min</a:t>
                      </a:r>
                      <a:endParaRPr lang="en-IN" sz="1600" b="1" strike="noStrike" spc="-1" dirty="0"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IN" sz="1600" b="1" strike="noStrike" spc="-1" baseline="30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 </a:t>
                      </a:r>
                      <a:r>
                        <a:rPr lang="en-IN" sz="1600" b="1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x10</a:t>
                      </a:r>
                      <a:r>
                        <a:rPr lang="en-IN" sz="1600" b="1" strike="noStrike" spc="-1" baseline="30000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-5</a:t>
                      </a: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1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l-GR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IN" sz="1600" b="1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l-GR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I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2816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0.1049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0.0171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0.3424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2.72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95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3520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0.0307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0.0286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0.5744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5.06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7346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III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SWI gradient echo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4032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0.0482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0.0475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9.5040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0.68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6833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IV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2592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0.1699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0.00978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0.1995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2.60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95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V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5376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0.1047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0.0135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0.2720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 4.15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58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VI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4032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0.2049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0.0311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0.6226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4.09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VII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3744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0.3158</a:t>
                      </a:r>
                      <a:endParaRPr lang="en-IN" sz="16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0.0371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0.7428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600" strike="noStrike" spc="-1" dirty="0" smtClean="0">
                          <a:uFill>
                            <a:solidFill>
                              <a:srgbClr val="FFFFFF"/>
                            </a:solidFill>
                          </a:uFill>
                          <a:latin typeface="Times New Roman" pitchFamily="18" charset="0"/>
                          <a:cs typeface="Times New Roman" pitchFamily="18" charset="0"/>
                        </a:rPr>
                        <a:t>2.29</a:t>
                      </a:r>
                      <a:endParaRPr lang="en-IN" sz="16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057400" y="228600"/>
            <a:ext cx="5249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Table 3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:- Parameters of cross-over determination in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GRAPPA calibration for datasets I to VII with 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=3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1133058" y="200013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1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4151160" y="1997883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2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6" name="CustomShape 3"/>
          <p:cNvSpPr/>
          <p:nvPr/>
        </p:nvSpPr>
        <p:spPr>
          <a:xfrm>
            <a:off x="7503840" y="198108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3</a:t>
            </a:r>
            <a:endParaRPr lang="en-IN" b="1" spc="-1" dirty="0" smtClean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00000"/>
              </a:lnSpc>
            </a:pPr>
            <a:endParaRPr lang="en-IN" sz="11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4"/>
          <p:cNvSpPr/>
          <p:nvPr/>
        </p:nvSpPr>
        <p:spPr>
          <a:xfrm>
            <a:off x="972739" y="4343474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4</a:t>
            </a:r>
            <a:endParaRPr lang="en-IN" b="1" spc="-1" dirty="0" smtClean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00000"/>
              </a:lnSpc>
            </a:pPr>
            <a:endParaRPr lang="en-IN" sz="11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5"/>
          <p:cNvSpPr/>
          <p:nvPr/>
        </p:nvSpPr>
        <p:spPr>
          <a:xfrm>
            <a:off x="4227119" y="4343400"/>
            <a:ext cx="825171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5				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3" name="CustomShape 6"/>
          <p:cNvSpPr/>
          <p:nvPr/>
        </p:nvSpPr>
        <p:spPr>
          <a:xfrm>
            <a:off x="4303440" y="658116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7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" name="CustomShape 7"/>
          <p:cNvSpPr/>
          <p:nvPr/>
        </p:nvSpPr>
        <p:spPr>
          <a:xfrm>
            <a:off x="7485078" y="4358799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6</a:t>
            </a:r>
            <a:endParaRPr lang="en-IN" b="1" spc="-1" dirty="0" smtClean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00000"/>
              </a:lnSpc>
            </a:pP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2" name="Picture 2"/>
          <p:cNvPicPr/>
          <p:nvPr/>
        </p:nvPicPr>
        <p:blipFill>
          <a:blip r:embed="rId3" cstate="print"/>
          <a:stretch/>
        </p:blipFill>
        <p:spPr>
          <a:xfrm>
            <a:off x="-194629" y="-1"/>
            <a:ext cx="3612083" cy="2299855"/>
          </a:xfrm>
          <a:prstGeom prst="rect">
            <a:avLst/>
          </a:prstGeom>
          <a:ln w="9360">
            <a:noFill/>
          </a:ln>
        </p:spPr>
      </p:pic>
      <p:pic>
        <p:nvPicPr>
          <p:cNvPr id="95" name="Picture 4"/>
          <p:cNvPicPr/>
          <p:nvPr/>
        </p:nvPicPr>
        <p:blipFill>
          <a:blip r:embed="rId4" cstate="print"/>
          <a:stretch/>
        </p:blipFill>
        <p:spPr>
          <a:xfrm>
            <a:off x="5907734" y="0"/>
            <a:ext cx="3494884" cy="2262910"/>
          </a:xfrm>
          <a:prstGeom prst="rect">
            <a:avLst/>
          </a:prstGeom>
          <a:ln w="9360">
            <a:noFill/>
          </a:ln>
        </p:spPr>
      </p:pic>
      <p:pic>
        <p:nvPicPr>
          <p:cNvPr id="97" name="Picture 2"/>
          <p:cNvPicPr/>
          <p:nvPr/>
        </p:nvPicPr>
        <p:blipFill>
          <a:blip r:embed="rId5" cstate="print"/>
          <a:stretch/>
        </p:blipFill>
        <p:spPr>
          <a:xfrm>
            <a:off x="2775032" y="2122523"/>
            <a:ext cx="3690424" cy="2440242"/>
          </a:xfrm>
          <a:prstGeom prst="rect">
            <a:avLst/>
          </a:prstGeom>
          <a:ln w="9360">
            <a:noFill/>
          </a:ln>
        </p:spPr>
      </p:pic>
      <p:pic>
        <p:nvPicPr>
          <p:cNvPr id="98" name="Picture 3"/>
          <p:cNvPicPr/>
          <p:nvPr/>
        </p:nvPicPr>
        <p:blipFill>
          <a:blip r:embed="rId6" cstate="print"/>
          <a:stretch/>
        </p:blipFill>
        <p:spPr>
          <a:xfrm>
            <a:off x="-230910" y="2112934"/>
            <a:ext cx="3639127" cy="2468301"/>
          </a:xfrm>
          <a:prstGeom prst="rect">
            <a:avLst/>
          </a:prstGeom>
          <a:ln w="9360">
            <a:noFill/>
          </a:ln>
        </p:spPr>
      </p:pic>
      <p:pic>
        <p:nvPicPr>
          <p:cNvPr id="99" name="Picture 4"/>
          <p:cNvPicPr/>
          <p:nvPr/>
        </p:nvPicPr>
        <p:blipFill>
          <a:blip r:embed="rId7" cstate="print"/>
          <a:stretch/>
        </p:blipFill>
        <p:spPr>
          <a:xfrm>
            <a:off x="5902035" y="2128649"/>
            <a:ext cx="3362038" cy="2471059"/>
          </a:xfrm>
          <a:prstGeom prst="rect">
            <a:avLst/>
          </a:prstGeom>
          <a:ln w="9360">
            <a:noFill/>
          </a:ln>
        </p:spPr>
      </p:pic>
      <p:pic>
        <p:nvPicPr>
          <p:cNvPr id="100" name="Picture 5"/>
          <p:cNvPicPr/>
          <p:nvPr/>
        </p:nvPicPr>
        <p:blipFill>
          <a:blip r:embed="rId8" cstate="print"/>
          <a:stretch/>
        </p:blipFill>
        <p:spPr>
          <a:xfrm>
            <a:off x="2804825" y="4447310"/>
            <a:ext cx="3688339" cy="2410690"/>
          </a:xfrm>
          <a:prstGeom prst="rect">
            <a:avLst/>
          </a:prstGeom>
          <a:ln w="9360">
            <a:noFill/>
          </a:ln>
        </p:spPr>
      </p:pic>
      <p:pic>
        <p:nvPicPr>
          <p:cNvPr id="105" name="Picture 6"/>
          <p:cNvPicPr/>
          <p:nvPr/>
        </p:nvPicPr>
        <p:blipFill>
          <a:blip r:embed="rId9" cstate="print"/>
          <a:stretch/>
        </p:blipFill>
        <p:spPr>
          <a:xfrm>
            <a:off x="2785482" y="0"/>
            <a:ext cx="3689209" cy="2272145"/>
          </a:xfrm>
          <a:prstGeom prst="rect">
            <a:avLst/>
          </a:prstGeom>
          <a:ln w="9360">
            <a:noFill/>
          </a:ln>
        </p:spPr>
      </p:pic>
      <p:sp>
        <p:nvSpPr>
          <p:cNvPr id="106" name="CustomShape 8"/>
          <p:cNvSpPr/>
          <p:nvPr/>
        </p:nvSpPr>
        <p:spPr>
          <a:xfrm>
            <a:off x="152280" y="5105520"/>
            <a:ext cx="3047040" cy="1154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Fig. </a:t>
            </a:r>
            <a:r>
              <a:rPr lang="en-IN" sz="1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2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:- </a:t>
            </a: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GRAPPA reconstructed images using  TSVD regularization with L-Curve based parameter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selection </a:t>
            </a:r>
            <a:r>
              <a:rPr lang="en-IN" sz="1600" b="1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R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=2. </a:t>
            </a: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7854" y="166255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86944" y="170873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269672" y="166255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255818" y="2304473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40145" y="2299855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31526" y="2295237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69672" y="4701310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g)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24730084"/>
              </p:ext>
            </p:extLst>
          </p:nvPr>
        </p:nvGraphicFramePr>
        <p:xfrm>
          <a:off x="430824" y="1087317"/>
          <a:ext cx="8291146" cy="533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882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066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2676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4887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4857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816412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878261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940111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494795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591851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610641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Data 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Pulse</a:t>
                      </a:r>
                      <a:r>
                        <a:rPr lang="en-US" sz="1600" b="1" baseline="0" dirty="0">
                          <a:latin typeface="Times New Roman" pitchFamily="18" charset="0"/>
                          <a:cs typeface="Times New Roman" pitchFamily="18" charset="0"/>
                        </a:rPr>
                        <a:t> Sequence</a:t>
                      </a:r>
                      <a:endParaRPr lang="en-US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Coil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nACS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US" sz="1600" b="1" kern="1200" baseline="30000" dirty="0"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  <a:r>
                        <a:rPr lang="en-US" sz="1600" b="1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k</a:t>
                      </a:r>
                      <a:endParaRPr lang="en-US" sz="1600" b="1" kern="12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/>
                      <a:endParaRPr lang="en-US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US" sz="1600" b="1" kern="1200" baseline="30000" dirty="0"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  <a:r>
                        <a:rPr lang="en-US" sz="1600" b="1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min</a:t>
                      </a:r>
                      <a:endParaRPr lang="en-US" sz="1600" b="1" kern="12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/>
                      <a:endParaRPr lang="en-US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US" sz="1600" b="1" kern="1200" baseline="30000" dirty="0">
                          <a:latin typeface="Times New Roman" pitchFamily="18" charset="0"/>
                          <a:cs typeface="Times New Roman" pitchFamily="18" charset="0"/>
                        </a:rPr>
                        <a:t>0 </a:t>
                      </a:r>
                      <a:r>
                        <a:rPr lang="en-US" sz="1600" b="1" kern="1200" dirty="0">
                          <a:latin typeface="Times New Roman" pitchFamily="18" charset="0"/>
                          <a:cs typeface="Times New Roman" pitchFamily="18" charset="0"/>
                        </a:rPr>
                        <a:t>x 10</a:t>
                      </a:r>
                      <a:r>
                        <a:rPr lang="en-US" sz="1600" b="1" kern="1200" baseline="30000" dirty="0">
                          <a:latin typeface="Times New Roman" pitchFamily="18" charset="0"/>
                          <a:cs typeface="Times New Roman" pitchFamily="18" charset="0"/>
                        </a:rPr>
                        <a:t>-5</a:t>
                      </a:r>
                      <a:endParaRPr lang="en-US" sz="1600" b="1" kern="12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/>
                      <a:endParaRPr lang="en-US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smtClean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l-GR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b="1" kern="1200" dirty="0" smtClean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/>
                      <a:endParaRPr lang="en-US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l-GR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106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16-channel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8192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0.0191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0.0011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2.23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1.03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106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6-channel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10880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0.0283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2.28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6775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SWI gradient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echo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32-channel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10752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0.0644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0.0038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7.61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1.98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106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12-channel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6912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0.0180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1.52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106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14-channel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13824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0.0212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106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4-channel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11648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0.0268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0.0037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7.40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1.02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79946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6-channel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10816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0.0071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0.0040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8.00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1.01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57400" y="131885"/>
            <a:ext cx="5249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Table </a:t>
            </a:r>
            <a:r>
              <a:rPr lang="en-US" b="1" dirty="0" smtClean="0">
                <a:solidFill>
                  <a:prstClr val="black"/>
                </a:solidFill>
                <a:latin typeface="Calibri"/>
              </a:rPr>
              <a:t>4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:-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Parameters of cross-over determination in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SPIRiT calibration for datasets I to VII with 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=2 </a:t>
            </a:r>
          </a:p>
        </p:txBody>
      </p:sp>
    </p:spTree>
    <p:extLst>
      <p:ext uri="{BB962C8B-B14F-4D97-AF65-F5344CB8AC3E}">
        <p14:creationId xmlns:p14="http://schemas.microsoft.com/office/powerpoint/2010/main" xmlns="" val="4146010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815194997"/>
              </p:ext>
            </p:extLst>
          </p:nvPr>
        </p:nvGraphicFramePr>
        <p:xfrm>
          <a:off x="345990" y="831392"/>
          <a:ext cx="8464379" cy="585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405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2241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10405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0412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3671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753763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80976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87147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15811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1002201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57095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Data 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Pulse</a:t>
                      </a:r>
                      <a:r>
                        <a:rPr lang="en-US" sz="1600" b="1" baseline="0" dirty="0">
                          <a:latin typeface="Times New Roman" pitchFamily="18" charset="0"/>
                          <a:cs typeface="Times New Roman" pitchFamily="18" charset="0"/>
                        </a:rPr>
                        <a:t> Sequence</a:t>
                      </a:r>
                      <a:endParaRPr lang="en-US" sz="16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Coil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nACS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itchFamily="18" charset="0"/>
                          <a:cs typeface="Times New Roman" pitchFamily="18" charset="0"/>
                        </a:rPr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smtClean="0"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US" sz="1600" b="1" kern="1200" baseline="30000" dirty="0" smtClean="0"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  <a:r>
                        <a:rPr lang="en-US" sz="1600" b="1" kern="1200" baseline="-25000" dirty="0" smtClean="0">
                          <a:latin typeface="Times New Roman" pitchFamily="18" charset="0"/>
                          <a:cs typeface="Times New Roman" pitchFamily="18" charset="0"/>
                        </a:rPr>
                        <a:t>k</a:t>
                      </a:r>
                      <a:endParaRPr lang="en-US" sz="1600" b="1" kern="1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smtClean="0"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US" sz="1600" b="1" kern="1200" baseline="30000" dirty="0" smtClean="0"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  <a:r>
                        <a:rPr lang="en-US" sz="1600" b="1" kern="1200" baseline="-25000" dirty="0" smtClean="0">
                          <a:latin typeface="Times New Roman" pitchFamily="18" charset="0"/>
                          <a:cs typeface="Times New Roman" pitchFamily="18" charset="0"/>
                        </a:rPr>
                        <a:t>min</a:t>
                      </a:r>
                      <a:endParaRPr lang="en-US" sz="1600" b="1" kern="1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smtClean="0">
                          <a:latin typeface="Times New Roman" pitchFamily="18" charset="0"/>
                          <a:cs typeface="Times New Roman" pitchFamily="18" charset="0"/>
                        </a:rPr>
                        <a:t>σ</a:t>
                      </a:r>
                      <a:r>
                        <a:rPr lang="en-US" sz="1600" b="1" kern="1200" baseline="30000" dirty="0" smtClean="0">
                          <a:latin typeface="Times New Roman" pitchFamily="18" charset="0"/>
                          <a:cs typeface="Times New Roman" pitchFamily="18" charset="0"/>
                        </a:rPr>
                        <a:t>0 </a:t>
                      </a:r>
                      <a:r>
                        <a:rPr lang="en-US" sz="1600" b="1" kern="1200" dirty="0" smtClean="0">
                          <a:latin typeface="Times New Roman" pitchFamily="18" charset="0"/>
                          <a:cs typeface="Times New Roman" pitchFamily="18" charset="0"/>
                        </a:rPr>
                        <a:t>x10</a:t>
                      </a:r>
                      <a:r>
                        <a:rPr lang="en-US" sz="1600" b="1" kern="1200" baseline="30000" dirty="0" smtClean="0">
                          <a:latin typeface="Times New Roman" pitchFamily="18" charset="0"/>
                          <a:cs typeface="Times New Roman" pitchFamily="18" charset="0"/>
                        </a:rPr>
                        <a:t>-5</a:t>
                      </a:r>
                      <a:endParaRPr lang="en-US" sz="1600" b="1" kern="1200" dirty="0" smtClean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l-GR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b="1" dirty="0" smtClean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095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16-channel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8192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0.0414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0.0011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2.11</a:t>
                      </a:r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20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2.30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9474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6-channel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10880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0.0369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0.0024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4.89</a:t>
                      </a:r>
                      <a:endParaRPr lang="en-US" sz="1600" kern="1200" dirty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/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1.90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135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SWI gradient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echo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32-channel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10752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0.0435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0.0029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5.86</a:t>
                      </a:r>
                      <a:endParaRPr lang="en-US" sz="1600" kern="1200" dirty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/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1.17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8446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12-channel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6912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0.0213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/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0.0003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6.51</a:t>
                      </a:r>
                      <a:endParaRPr lang="en-US" sz="1600" kern="1200" dirty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/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2.32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0605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14-channel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13824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0.0202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0.0008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1.52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1.37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9070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4-channel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11648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0.0301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0.0039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1.55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1.21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7095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6-channel head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array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10816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0.0055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0.0042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985342" y="0"/>
            <a:ext cx="5249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Table </a:t>
            </a:r>
            <a:r>
              <a:rPr lang="en-US" b="1" dirty="0" smtClean="0">
                <a:solidFill>
                  <a:prstClr val="black"/>
                </a:solidFill>
                <a:latin typeface="Calibri"/>
              </a:rPr>
              <a:t>5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:-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Parameters of cross-over determination in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SPIRiT calibration for datasets I to VII with 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=3 </a:t>
            </a:r>
          </a:p>
        </p:txBody>
      </p:sp>
    </p:spTree>
    <p:extLst>
      <p:ext uri="{BB962C8B-B14F-4D97-AF65-F5344CB8AC3E}">
        <p14:creationId xmlns:p14="http://schemas.microsoft.com/office/powerpoint/2010/main" xmlns="" val="12230069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23841584"/>
              </p:ext>
            </p:extLst>
          </p:nvPr>
        </p:nvGraphicFramePr>
        <p:xfrm>
          <a:off x="353682" y="1093259"/>
          <a:ext cx="8472028" cy="507616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5456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3142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177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789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321442"/>
                <a:gridCol w="9398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355642"/>
                <a:gridCol w="145933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18411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Data Set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Pulse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Sequence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Reconstruction Error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l-GR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841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 pitchFamily="18" charset="0"/>
                        </a:rPr>
                        <a:t>LS RMSE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 pitchFamily="18" charset="0"/>
                        </a:rPr>
                        <a:t>L-Curve RMSE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 pitchFamily="18" charset="0"/>
                        </a:rPr>
                        <a:t>GCV RMSE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37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0.1902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0.1902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0.1902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1.01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3682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T2 weighted spin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0.0739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0.0566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0.0578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3.50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3682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SWI gradient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0.0505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0.0505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0.0505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1.01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3682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IV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0.0629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0.0620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0.0629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1.02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3682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0.1548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0.1321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0.1247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2.10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3682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VI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T2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0.0743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0.0589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0.0533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2.00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190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VII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0.0517</a:t>
                      </a:r>
                      <a:endParaRPr lang="en-US" sz="1600" dirty="0"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0.0480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0.0421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1.52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373923" y="460130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b="1" dirty="0">
                <a:solidFill>
                  <a:prstClr val="black"/>
                </a:solidFill>
                <a:latin typeface="Calibri"/>
              </a:rPr>
              <a:t>Table 6</a:t>
            </a:r>
            <a:r>
              <a:rPr lang="en-US" b="1" dirty="0" smtClean="0">
                <a:solidFill>
                  <a:prstClr val="black"/>
                </a:solidFill>
                <a:latin typeface="Calibri"/>
              </a:rPr>
              <a:t>:- </a:t>
            </a:r>
            <a:r>
              <a:rPr kumimoji="0" lang="en-US" b="1" i="0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GRAPPA reconstruction error for</a:t>
            </a:r>
            <a:r>
              <a:rPr kumimoji="0" lang="en-US" b="1" i="0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b="1" i="0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i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kumimoji="0" lang="en-US" b="1" i="0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=2</a:t>
            </a:r>
            <a:endParaRPr kumimoji="0" lang="en-US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34964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71827720"/>
              </p:ext>
            </p:extLst>
          </p:nvPr>
        </p:nvGraphicFramePr>
        <p:xfrm>
          <a:off x="325316" y="1069733"/>
          <a:ext cx="8379070" cy="50252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4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7552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8178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868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96620"/>
                <a:gridCol w="10384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400468"/>
                <a:gridCol w="139749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12726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Data Set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Pulse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Sequence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defTabSz="91440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Reconstruction Error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l-GR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27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 pitchFamily="18" charset="0"/>
                        </a:rPr>
                        <a:t>LS RMSE 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 pitchFamily="18" charset="0"/>
                        </a:rPr>
                        <a:t>L-Curve RMSE 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 pitchFamily="18" charset="0"/>
                        </a:rPr>
                        <a:t>GCV RMSE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361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0.1275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0.1068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0.1098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2.72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254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T2 weighted spin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0.1328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0.0840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0.0929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5.06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254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SWI gradient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0.0542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0.0555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0.0566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1.06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254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IV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0.0627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0.0425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0.0487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2.60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254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T2 weighted spin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0.1248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0.1012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0.1050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4.15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254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T2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0.0835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0.0620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0.0586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4.09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83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0.0585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0.0403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0.0453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2.20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21169" y="460131"/>
            <a:ext cx="4633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Table 7</a:t>
            </a:r>
            <a:r>
              <a:rPr lang="en-US" b="1" dirty="0" smtClean="0">
                <a:solidFill>
                  <a:prstClr val="black"/>
                </a:solidFill>
                <a:latin typeface="Calibri"/>
              </a:rPr>
              <a:t>:- </a:t>
            </a:r>
            <a:r>
              <a:rPr lang="en-US" b="1" dirty="0" smtClean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GRAPPA reconstruction error </a:t>
            </a:r>
            <a:r>
              <a:rPr lang="en-US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 </a:t>
            </a:r>
            <a:r>
              <a:rPr lang="en-US" b="1" i="1" dirty="0" smtClean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R=</a:t>
            </a:r>
            <a:r>
              <a:rPr lang="en-US" b="1" dirty="0" smtClean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b="1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381368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570795001"/>
              </p:ext>
            </p:extLst>
          </p:nvPr>
        </p:nvGraphicFramePr>
        <p:xfrm>
          <a:off x="325314" y="949625"/>
          <a:ext cx="8255978" cy="514564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56024">
                  <a:extLst>
                    <a:ext uri="{9D8B030D-6E8A-4147-A177-3AD203B41FA5}">
                      <a16:colId xmlns:a16="http://schemas.microsoft.com/office/drawing/2014/main" xmlns="" val="1668021843"/>
                    </a:ext>
                  </a:extLst>
                </a:gridCol>
                <a:gridCol w="1717174">
                  <a:extLst>
                    <a:ext uri="{9D8B030D-6E8A-4147-A177-3AD203B41FA5}">
                      <a16:colId xmlns:a16="http://schemas.microsoft.com/office/drawing/2014/main" xmlns="" val="405074029"/>
                    </a:ext>
                  </a:extLst>
                </a:gridCol>
                <a:gridCol w="1386599">
                  <a:extLst>
                    <a:ext uri="{9D8B030D-6E8A-4147-A177-3AD203B41FA5}">
                      <a16:colId xmlns:a16="http://schemas.microsoft.com/office/drawing/2014/main" xmlns="" val="3483542674"/>
                    </a:ext>
                  </a:extLst>
                </a:gridCol>
                <a:gridCol w="1386599">
                  <a:extLst>
                    <a:ext uri="{9D8B030D-6E8A-4147-A177-3AD203B41FA5}">
                      <a16:colId xmlns:a16="http://schemas.microsoft.com/office/drawing/2014/main" xmlns="" val="3848436210"/>
                    </a:ext>
                  </a:extLst>
                </a:gridCol>
                <a:gridCol w="1386599">
                  <a:extLst>
                    <a:ext uri="{9D8B030D-6E8A-4147-A177-3AD203B41FA5}">
                      <a16:colId xmlns:a16="http://schemas.microsoft.com/office/drawing/2014/main" xmlns="" val="569551941"/>
                    </a:ext>
                  </a:extLst>
                </a:gridCol>
                <a:gridCol w="1322983">
                  <a:extLst>
                    <a:ext uri="{9D8B030D-6E8A-4147-A177-3AD203B41FA5}">
                      <a16:colId xmlns:a16="http://schemas.microsoft.com/office/drawing/2014/main" xmlns="" val="405993739"/>
                    </a:ext>
                  </a:extLst>
                </a:gridCol>
              </a:tblGrid>
              <a:tr h="302232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Dataset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Pulse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Sequence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Reconstruction Error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dirty="0" smtClean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57992709"/>
                  </a:ext>
                </a:extLst>
              </a:tr>
              <a:tr h="3022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LS RMSE 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L-Curve RMSE 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GCV RMSE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0446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0.0477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0.0476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0.0463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79413040"/>
                  </a:ext>
                </a:extLst>
              </a:tr>
              <a:tr h="60446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0.1346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0.1167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0.1010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2.28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34083201"/>
                  </a:ext>
                </a:extLst>
              </a:tr>
              <a:tr h="60446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SWI gradient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0.0692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0.0434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0.0328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1.98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73956777"/>
                  </a:ext>
                </a:extLst>
              </a:tr>
              <a:tr h="60446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IV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0.0381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0.0207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0.0206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500878877"/>
                  </a:ext>
                </a:extLst>
              </a:tr>
              <a:tr h="60446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0.1170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0.0884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0.0952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51038275"/>
                  </a:ext>
                </a:extLst>
              </a:tr>
              <a:tr h="60446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0.1202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0.1192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0.1196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33942841"/>
                  </a:ext>
                </a:extLst>
              </a:tr>
              <a:tr h="60446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0.0665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0.0644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0.0654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24590628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009040" y="360485"/>
            <a:ext cx="544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Table 8</a:t>
            </a:r>
            <a:r>
              <a:rPr lang="en-US" b="1" dirty="0" smtClean="0">
                <a:solidFill>
                  <a:prstClr val="black"/>
                </a:solidFill>
              </a:rPr>
              <a:t>:- </a:t>
            </a:r>
            <a:r>
              <a:rPr lang="en-US" b="1" dirty="0" smtClean="0"/>
              <a:t>SPIRiT reconstruction error for </a:t>
            </a:r>
            <a:r>
              <a:rPr lang="en-US" b="1" i="1" dirty="0" smtClean="0"/>
              <a:t>R</a:t>
            </a:r>
            <a:r>
              <a:rPr lang="en-US" b="1" dirty="0" smtClean="0"/>
              <a:t>=2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xmlns="" val="3030434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657934189"/>
              </p:ext>
            </p:extLst>
          </p:nvPr>
        </p:nvGraphicFramePr>
        <p:xfrm>
          <a:off x="360485" y="917920"/>
          <a:ext cx="8141676" cy="509155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76361">
                  <a:extLst>
                    <a:ext uri="{9D8B030D-6E8A-4147-A177-3AD203B41FA5}">
                      <a16:colId xmlns:a16="http://schemas.microsoft.com/office/drawing/2014/main" xmlns="" val="1668021843"/>
                    </a:ext>
                  </a:extLst>
                </a:gridCol>
                <a:gridCol w="1637531">
                  <a:extLst>
                    <a:ext uri="{9D8B030D-6E8A-4147-A177-3AD203B41FA5}">
                      <a16:colId xmlns:a16="http://schemas.microsoft.com/office/drawing/2014/main" xmlns="" val="1418150124"/>
                    </a:ext>
                  </a:extLst>
                </a:gridCol>
                <a:gridCol w="1356946">
                  <a:extLst>
                    <a:ext uri="{9D8B030D-6E8A-4147-A177-3AD203B41FA5}">
                      <a16:colId xmlns:a16="http://schemas.microsoft.com/office/drawing/2014/main" xmlns="" val="3483542674"/>
                    </a:ext>
                  </a:extLst>
                </a:gridCol>
                <a:gridCol w="1356946">
                  <a:extLst>
                    <a:ext uri="{9D8B030D-6E8A-4147-A177-3AD203B41FA5}">
                      <a16:colId xmlns:a16="http://schemas.microsoft.com/office/drawing/2014/main" xmlns="" val="3848436210"/>
                    </a:ext>
                  </a:extLst>
                </a:gridCol>
                <a:gridCol w="1356946">
                  <a:extLst>
                    <a:ext uri="{9D8B030D-6E8A-4147-A177-3AD203B41FA5}">
                      <a16:colId xmlns:a16="http://schemas.microsoft.com/office/drawing/2014/main" xmlns="" val="569551941"/>
                    </a:ext>
                  </a:extLst>
                </a:gridCol>
                <a:gridCol w="1356946">
                  <a:extLst>
                    <a:ext uri="{9D8B030D-6E8A-4147-A177-3AD203B41FA5}">
                      <a16:colId xmlns:a16="http://schemas.microsoft.com/office/drawing/2014/main" xmlns="" val="405993739"/>
                    </a:ext>
                  </a:extLst>
                </a:gridCol>
              </a:tblGrid>
              <a:tr h="337397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Dataset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Pulse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Sequence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Reconstruction Error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l-GR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υ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57992709"/>
                  </a:ext>
                </a:extLst>
              </a:tr>
              <a:tr h="3373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LS RMSE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L-Curve RMSE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GCV RMSE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9643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0.1218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0.0855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0.0845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2.30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79413040"/>
                  </a:ext>
                </a:extLst>
              </a:tr>
              <a:tr h="59643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0.1716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0.1533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0.1586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1.90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34083201"/>
                  </a:ext>
                </a:extLst>
              </a:tr>
              <a:tr h="59643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SWI gradient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echo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0.0810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0.0782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0.0754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1.17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73956777"/>
                  </a:ext>
                </a:extLst>
              </a:tr>
              <a:tr h="59643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IV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0.0480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0.0345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0.0345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2.32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500878877"/>
                  </a:ext>
                </a:extLst>
              </a:tr>
              <a:tr h="59643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0.1947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0.1645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0.1715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1.37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51038275"/>
                  </a:ext>
                </a:extLst>
              </a:tr>
              <a:tr h="59643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</a:t>
                      </a:r>
                      <a:r>
                        <a:rPr lang="en-US" sz="1600" kern="1200" baseline="-250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weighted spin echo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0.1661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0.0929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0.1583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1.21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33942841"/>
                  </a:ext>
                </a:extLst>
              </a:tr>
              <a:tr h="59643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VII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FLAIR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0.1073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0.1060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0.1051</a:t>
                      </a: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1.02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24590628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90344" y="416170"/>
            <a:ext cx="544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prstClr val="black"/>
                </a:solidFill>
              </a:rPr>
              <a:t>Table 9</a:t>
            </a:r>
            <a:r>
              <a:rPr lang="en-US" b="1" dirty="0" smtClean="0">
                <a:solidFill>
                  <a:prstClr val="black"/>
                </a:solidFill>
              </a:rPr>
              <a:t>:- </a:t>
            </a:r>
            <a:r>
              <a:rPr lang="en-US" b="1" dirty="0" smtClean="0"/>
              <a:t>SPIRiT reconstruction error for </a:t>
            </a:r>
            <a:r>
              <a:rPr lang="en-US" b="1" i="1" dirty="0" smtClean="0"/>
              <a:t>R</a:t>
            </a:r>
            <a:r>
              <a:rPr lang="en-US" b="1" dirty="0" smtClean="0"/>
              <a:t>=3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xmlns="" val="3530361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19800" y="0"/>
            <a:ext cx="329894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76200" y="0"/>
            <a:ext cx="3429000" cy="23605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71800" y="0"/>
            <a:ext cx="3429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-76200" y="2362200"/>
            <a:ext cx="3429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63" name="Picture 1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71800" y="2362200"/>
            <a:ext cx="33528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64" name="Picture 1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19800" y="2362200"/>
            <a:ext cx="327322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67" name="Picture 19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971800" y="4592940"/>
            <a:ext cx="3352800" cy="2265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CustomShape 8"/>
          <p:cNvSpPr/>
          <p:nvPr/>
        </p:nvSpPr>
        <p:spPr>
          <a:xfrm>
            <a:off x="228600" y="5029200"/>
            <a:ext cx="2742120" cy="142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Fig. </a:t>
            </a:r>
            <a:r>
              <a:rPr lang="en-IN" sz="1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3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:-</a:t>
            </a: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L-Curve for TSVD regularization using GRAPPA with R=3.</a:t>
            </a: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CustomShape 1"/>
          <p:cNvSpPr/>
          <p:nvPr/>
        </p:nvSpPr>
        <p:spPr>
          <a:xfrm>
            <a:off x="21336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1	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CustomShape 1"/>
          <p:cNvSpPr/>
          <p:nvPr/>
        </p:nvSpPr>
        <p:spPr>
          <a:xfrm>
            <a:off x="51816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2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CustomShape 1"/>
          <p:cNvSpPr/>
          <p:nvPr/>
        </p:nvSpPr>
        <p:spPr>
          <a:xfrm>
            <a:off x="8077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3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CustomShape 1"/>
          <p:cNvSpPr/>
          <p:nvPr/>
        </p:nvSpPr>
        <p:spPr>
          <a:xfrm>
            <a:off x="2133600" y="25146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4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CustomShape 1"/>
          <p:cNvSpPr/>
          <p:nvPr/>
        </p:nvSpPr>
        <p:spPr>
          <a:xfrm>
            <a:off x="5105400" y="25146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5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CustomShape 1"/>
          <p:cNvSpPr/>
          <p:nvPr/>
        </p:nvSpPr>
        <p:spPr>
          <a:xfrm>
            <a:off x="8077200" y="25146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6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CustomShape 1"/>
          <p:cNvSpPr/>
          <p:nvPr/>
        </p:nvSpPr>
        <p:spPr>
          <a:xfrm>
            <a:off x="5105400" y="4724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7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CustomShape 1"/>
          <p:cNvSpPr/>
          <p:nvPr/>
        </p:nvSpPr>
        <p:spPr>
          <a:xfrm>
            <a:off x="2971800" y="4724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g)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CustomShape 1"/>
          <p:cNvSpPr/>
          <p:nvPr/>
        </p:nvSpPr>
        <p:spPr>
          <a:xfrm>
            <a:off x="3124200" y="25146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e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CustomShape 1"/>
          <p:cNvSpPr/>
          <p:nvPr/>
        </p:nvSpPr>
        <p:spPr>
          <a:xfrm>
            <a:off x="6096000" y="25146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f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CustomShape 1"/>
          <p:cNvSpPr/>
          <p:nvPr/>
        </p:nvSpPr>
        <p:spPr>
          <a:xfrm>
            <a:off x="3124200" y="1524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b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CustomShape 1"/>
          <p:cNvSpPr/>
          <p:nvPr/>
        </p:nvSpPr>
        <p:spPr>
          <a:xfrm>
            <a:off x="0" y="25146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d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CustomShape 1"/>
          <p:cNvSpPr/>
          <p:nvPr/>
        </p:nvSpPr>
        <p:spPr>
          <a:xfrm>
            <a:off x="6172200" y="2286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c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CustomShape 1"/>
          <p:cNvSpPr/>
          <p:nvPr/>
        </p:nvSpPr>
        <p:spPr>
          <a:xfrm>
            <a:off x="0" y="2286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3"/>
          <p:cNvPicPr/>
          <p:nvPr/>
        </p:nvPicPr>
        <p:blipFill>
          <a:blip r:embed="rId2" cstate="print"/>
          <a:stretch/>
        </p:blipFill>
        <p:spPr>
          <a:xfrm>
            <a:off x="-257055" y="-1"/>
            <a:ext cx="3351600" cy="2351715"/>
          </a:xfrm>
          <a:prstGeom prst="rect">
            <a:avLst/>
          </a:prstGeom>
          <a:ln w="9360">
            <a:noFill/>
          </a:ln>
        </p:spPr>
      </p:pic>
      <p:pic>
        <p:nvPicPr>
          <p:cNvPr id="153" name="Picture 4"/>
          <p:cNvPicPr/>
          <p:nvPr/>
        </p:nvPicPr>
        <p:blipFill>
          <a:blip r:embed="rId3" cstate="print"/>
          <a:stretch/>
        </p:blipFill>
        <p:spPr>
          <a:xfrm>
            <a:off x="2785915" y="0"/>
            <a:ext cx="3411685" cy="2342509"/>
          </a:xfrm>
          <a:prstGeom prst="rect">
            <a:avLst/>
          </a:prstGeom>
          <a:ln w="9360">
            <a:noFill/>
          </a:ln>
        </p:spPr>
      </p:pic>
      <p:pic>
        <p:nvPicPr>
          <p:cNvPr id="154" name="Picture 5"/>
          <p:cNvPicPr/>
          <p:nvPr/>
        </p:nvPicPr>
        <p:blipFill>
          <a:blip r:embed="rId4" cstate="print"/>
          <a:stretch/>
        </p:blipFill>
        <p:spPr>
          <a:xfrm>
            <a:off x="5818909" y="-1"/>
            <a:ext cx="3325091" cy="2170545"/>
          </a:xfrm>
          <a:prstGeom prst="rect">
            <a:avLst/>
          </a:prstGeom>
          <a:ln w="9360">
            <a:noFill/>
          </a:ln>
        </p:spPr>
      </p:pic>
      <p:pic>
        <p:nvPicPr>
          <p:cNvPr id="155" name="Picture 6"/>
          <p:cNvPicPr/>
          <p:nvPr/>
        </p:nvPicPr>
        <p:blipFill>
          <a:blip r:embed="rId5" cstate="print"/>
          <a:stretch/>
        </p:blipFill>
        <p:spPr>
          <a:xfrm>
            <a:off x="-248279" y="2154269"/>
            <a:ext cx="3351600" cy="2361240"/>
          </a:xfrm>
          <a:prstGeom prst="rect">
            <a:avLst/>
          </a:prstGeom>
          <a:ln w="9360">
            <a:noFill/>
          </a:ln>
        </p:spPr>
      </p:pic>
      <p:pic>
        <p:nvPicPr>
          <p:cNvPr id="156" name="Picture 7"/>
          <p:cNvPicPr/>
          <p:nvPr/>
        </p:nvPicPr>
        <p:blipFill>
          <a:blip r:embed="rId6" cstate="print"/>
          <a:stretch/>
        </p:blipFill>
        <p:spPr>
          <a:xfrm>
            <a:off x="2666880" y="2133720"/>
            <a:ext cx="3503520" cy="2361240"/>
          </a:xfrm>
          <a:prstGeom prst="rect">
            <a:avLst/>
          </a:prstGeom>
          <a:ln w="9360">
            <a:noFill/>
          </a:ln>
        </p:spPr>
      </p:pic>
      <p:pic>
        <p:nvPicPr>
          <p:cNvPr id="157" name="Picture 8"/>
          <p:cNvPicPr/>
          <p:nvPr/>
        </p:nvPicPr>
        <p:blipFill>
          <a:blip r:embed="rId7" cstate="print"/>
          <a:stretch/>
        </p:blipFill>
        <p:spPr>
          <a:xfrm>
            <a:off x="5762624" y="2133720"/>
            <a:ext cx="3381375" cy="2361240"/>
          </a:xfrm>
          <a:prstGeom prst="rect">
            <a:avLst/>
          </a:prstGeom>
          <a:ln w="9360">
            <a:noFill/>
          </a:ln>
        </p:spPr>
      </p:pic>
      <p:pic>
        <p:nvPicPr>
          <p:cNvPr id="158" name="Picture 9"/>
          <p:cNvPicPr/>
          <p:nvPr/>
        </p:nvPicPr>
        <p:blipFill>
          <a:blip r:embed="rId8" cstate="print"/>
          <a:stretch/>
        </p:blipFill>
        <p:spPr>
          <a:xfrm>
            <a:off x="2656606" y="4268160"/>
            <a:ext cx="3504240" cy="2589840"/>
          </a:xfrm>
          <a:prstGeom prst="rect">
            <a:avLst/>
          </a:prstGeom>
          <a:ln w="9360">
            <a:noFill/>
          </a:ln>
        </p:spPr>
      </p:pic>
      <p:sp>
        <p:nvSpPr>
          <p:cNvPr id="163" name="CustomShape 5"/>
          <p:cNvSpPr/>
          <p:nvPr/>
        </p:nvSpPr>
        <p:spPr>
          <a:xfrm>
            <a:off x="1006172" y="4201395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8"/>
          <p:cNvSpPr/>
          <p:nvPr/>
        </p:nvSpPr>
        <p:spPr>
          <a:xfrm>
            <a:off x="0" y="5090746"/>
            <a:ext cx="2970720" cy="14243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Fig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4:- </a:t>
            </a: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GRAPPA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reconstructed</a:t>
            </a:r>
          </a:p>
          <a:p>
            <a:pPr>
              <a:lnSpc>
                <a:spcPct val="100000"/>
              </a:lnSpc>
            </a:pP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images</a:t>
            </a:r>
            <a:r>
              <a:rPr lang="en-IN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using  TSVD</a:t>
            </a:r>
          </a:p>
          <a:p>
            <a:pPr>
              <a:lnSpc>
                <a:spcPct val="100000"/>
              </a:lnSpc>
            </a:pP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regularization with</a:t>
            </a:r>
            <a:r>
              <a:rPr lang="en-IN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L-Curve </a:t>
            </a:r>
          </a:p>
          <a:p>
            <a:pPr>
              <a:lnSpc>
                <a:spcPct val="100000"/>
              </a:lnSpc>
            </a:pP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based </a:t>
            </a: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parameter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selection </a:t>
            </a:r>
          </a:p>
          <a:p>
            <a:pPr>
              <a:lnSpc>
                <a:spcPct val="100000"/>
              </a:lnSpc>
            </a:pP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with </a:t>
            </a:r>
            <a:r>
              <a:rPr lang="en-IN" sz="1600" b="1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R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=3.</a:t>
            </a: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CustomShape 6"/>
          <p:cNvSpPr/>
          <p:nvPr/>
        </p:nvSpPr>
        <p:spPr>
          <a:xfrm>
            <a:off x="4179615" y="658584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7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ustomShape 6"/>
          <p:cNvSpPr/>
          <p:nvPr/>
        </p:nvSpPr>
        <p:spPr>
          <a:xfrm>
            <a:off x="1007790" y="431421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4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CustomShape 6"/>
          <p:cNvSpPr/>
          <p:nvPr/>
        </p:nvSpPr>
        <p:spPr>
          <a:xfrm>
            <a:off x="1026840" y="206631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1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CustomShape 6"/>
          <p:cNvSpPr/>
          <p:nvPr/>
        </p:nvSpPr>
        <p:spPr>
          <a:xfrm>
            <a:off x="4189140" y="2056785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2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CustomShape 6"/>
          <p:cNvSpPr/>
          <p:nvPr/>
        </p:nvSpPr>
        <p:spPr>
          <a:xfrm>
            <a:off x="7281879" y="1946526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3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CustomShape 6"/>
          <p:cNvSpPr/>
          <p:nvPr/>
        </p:nvSpPr>
        <p:spPr>
          <a:xfrm>
            <a:off x="4227240" y="4209435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5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CustomShape 6"/>
          <p:cNvSpPr/>
          <p:nvPr/>
        </p:nvSpPr>
        <p:spPr>
          <a:xfrm>
            <a:off x="7216935" y="4246669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6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235902" y="184727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80975" y="17549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134879" y="2290330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9550" y="2333625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106304" y="4452505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49554" y="184727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208279" y="2327853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f)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00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19800" y="0"/>
            <a:ext cx="32766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95600" y="0"/>
            <a:ext cx="34290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2209800"/>
            <a:ext cx="3276600" cy="2206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895600" y="2209800"/>
            <a:ext cx="3505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19800" y="2209800"/>
            <a:ext cx="32766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895600" y="4419600"/>
            <a:ext cx="3581400" cy="2335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CustomShape 1"/>
          <p:cNvSpPr/>
          <p:nvPr/>
        </p:nvSpPr>
        <p:spPr>
          <a:xfrm>
            <a:off x="51816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5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CustomShape 1"/>
          <p:cNvSpPr/>
          <p:nvPr/>
        </p:nvSpPr>
        <p:spPr>
          <a:xfrm>
            <a:off x="20574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4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ustomShape 1"/>
          <p:cNvSpPr/>
          <p:nvPr/>
        </p:nvSpPr>
        <p:spPr>
          <a:xfrm>
            <a:off x="80772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6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ustomShape 1"/>
          <p:cNvSpPr/>
          <p:nvPr/>
        </p:nvSpPr>
        <p:spPr>
          <a:xfrm>
            <a:off x="5181600" y="45720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7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CustomShape 1"/>
          <p:cNvSpPr/>
          <p:nvPr/>
        </p:nvSpPr>
        <p:spPr>
          <a:xfrm>
            <a:off x="51054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2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CustomShape 1"/>
          <p:cNvSpPr/>
          <p:nvPr/>
        </p:nvSpPr>
        <p:spPr>
          <a:xfrm>
            <a:off x="1981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1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ustomShape 1"/>
          <p:cNvSpPr/>
          <p:nvPr/>
        </p:nvSpPr>
        <p:spPr>
          <a:xfrm>
            <a:off x="8077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3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ustomShape 1"/>
          <p:cNvSpPr/>
          <p:nvPr/>
        </p:nvSpPr>
        <p:spPr>
          <a:xfrm>
            <a:off x="0" y="2286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CustomShape 1"/>
          <p:cNvSpPr/>
          <p:nvPr/>
        </p:nvSpPr>
        <p:spPr>
          <a:xfrm>
            <a:off x="2971800" y="1524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b)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CustomShape 1"/>
          <p:cNvSpPr/>
          <p:nvPr/>
        </p:nvSpPr>
        <p:spPr>
          <a:xfrm>
            <a:off x="601980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c)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CustomShape 1"/>
          <p:cNvSpPr/>
          <p:nvPr/>
        </p:nvSpPr>
        <p:spPr>
          <a:xfrm>
            <a:off x="2971800" y="2362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e)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CustomShape 1"/>
          <p:cNvSpPr/>
          <p:nvPr/>
        </p:nvSpPr>
        <p:spPr>
          <a:xfrm>
            <a:off x="0" y="2362200"/>
            <a:ext cx="4572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d)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CustomShape 1"/>
          <p:cNvSpPr/>
          <p:nvPr/>
        </p:nvSpPr>
        <p:spPr>
          <a:xfrm>
            <a:off x="6096000" y="2362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f)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CustomShape 1"/>
          <p:cNvSpPr/>
          <p:nvPr/>
        </p:nvSpPr>
        <p:spPr>
          <a:xfrm>
            <a:off x="2971800" y="45720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g)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CustomShape 8"/>
          <p:cNvSpPr/>
          <p:nvPr/>
        </p:nvSpPr>
        <p:spPr>
          <a:xfrm>
            <a:off x="161072" y="5328138"/>
            <a:ext cx="3275640" cy="10338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Fig. </a:t>
            </a:r>
            <a:r>
              <a:rPr lang="en-IN" sz="1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5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:- </a:t>
            </a: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GCV for TSVD </a:t>
            </a:r>
            <a:endParaRPr lang="en-IN" sz="1600" b="1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regularization</a:t>
            </a: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using GRAPPA with R=2.</a:t>
            </a: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2"/>
          <p:cNvPicPr/>
          <p:nvPr/>
        </p:nvPicPr>
        <p:blipFill>
          <a:blip r:embed="rId2" cstate="print"/>
          <a:stretch/>
        </p:blipFill>
        <p:spPr>
          <a:xfrm>
            <a:off x="-221756" y="1"/>
            <a:ext cx="3275640" cy="2324100"/>
          </a:xfrm>
          <a:prstGeom prst="rect">
            <a:avLst/>
          </a:prstGeom>
          <a:ln w="9360">
            <a:noFill/>
          </a:ln>
        </p:spPr>
      </p:pic>
      <p:pic>
        <p:nvPicPr>
          <p:cNvPr id="123" name="Picture 3"/>
          <p:cNvPicPr/>
          <p:nvPr/>
        </p:nvPicPr>
        <p:blipFill>
          <a:blip r:embed="rId3" cstate="print"/>
          <a:stretch/>
        </p:blipFill>
        <p:spPr>
          <a:xfrm>
            <a:off x="2800470" y="-1"/>
            <a:ext cx="3297960" cy="2275515"/>
          </a:xfrm>
          <a:prstGeom prst="rect">
            <a:avLst/>
          </a:prstGeom>
          <a:ln w="9360">
            <a:noFill/>
          </a:ln>
        </p:spPr>
      </p:pic>
      <p:pic>
        <p:nvPicPr>
          <p:cNvPr id="124" name="Picture 4"/>
          <p:cNvPicPr/>
          <p:nvPr/>
        </p:nvPicPr>
        <p:blipFill>
          <a:blip r:embed="rId4" cstate="print"/>
          <a:stretch/>
        </p:blipFill>
        <p:spPr>
          <a:xfrm>
            <a:off x="5734050" y="-1"/>
            <a:ext cx="3409950" cy="2286001"/>
          </a:xfrm>
          <a:prstGeom prst="rect">
            <a:avLst/>
          </a:prstGeom>
          <a:ln w="9360">
            <a:noFill/>
          </a:ln>
        </p:spPr>
      </p:pic>
      <p:pic>
        <p:nvPicPr>
          <p:cNvPr id="125" name="Picture 5"/>
          <p:cNvPicPr/>
          <p:nvPr/>
        </p:nvPicPr>
        <p:blipFill>
          <a:blip r:embed="rId5" cstate="print"/>
          <a:stretch/>
        </p:blipFill>
        <p:spPr>
          <a:xfrm>
            <a:off x="-199905" y="2190630"/>
            <a:ext cx="3275640" cy="2428995"/>
          </a:xfrm>
          <a:prstGeom prst="rect">
            <a:avLst/>
          </a:prstGeom>
          <a:ln w="9360">
            <a:noFill/>
          </a:ln>
        </p:spPr>
      </p:pic>
      <p:pic>
        <p:nvPicPr>
          <p:cNvPr id="126" name="Picture 6"/>
          <p:cNvPicPr/>
          <p:nvPr/>
        </p:nvPicPr>
        <p:blipFill>
          <a:blip r:embed="rId6" cstate="print"/>
          <a:stretch/>
        </p:blipFill>
        <p:spPr>
          <a:xfrm>
            <a:off x="2819520" y="2209680"/>
            <a:ext cx="3275640" cy="2437200"/>
          </a:xfrm>
          <a:prstGeom prst="rect">
            <a:avLst/>
          </a:prstGeom>
          <a:ln w="9360">
            <a:noFill/>
          </a:ln>
        </p:spPr>
      </p:pic>
      <p:pic>
        <p:nvPicPr>
          <p:cNvPr id="127" name="Picture 7"/>
          <p:cNvPicPr/>
          <p:nvPr/>
        </p:nvPicPr>
        <p:blipFill>
          <a:blip r:embed="rId7" cstate="print"/>
          <a:stretch/>
        </p:blipFill>
        <p:spPr>
          <a:xfrm>
            <a:off x="5716080" y="2200155"/>
            <a:ext cx="3427920" cy="2437200"/>
          </a:xfrm>
          <a:prstGeom prst="rect">
            <a:avLst/>
          </a:prstGeom>
          <a:ln w="9360">
            <a:noFill/>
          </a:ln>
        </p:spPr>
      </p:pic>
      <p:pic>
        <p:nvPicPr>
          <p:cNvPr id="128" name="Picture 8"/>
          <p:cNvPicPr/>
          <p:nvPr/>
        </p:nvPicPr>
        <p:blipFill>
          <a:blip r:embed="rId8" cstate="print"/>
          <a:stretch/>
        </p:blipFill>
        <p:spPr>
          <a:xfrm>
            <a:off x="2829045" y="4437360"/>
            <a:ext cx="3275640" cy="2420640"/>
          </a:xfrm>
          <a:prstGeom prst="rect">
            <a:avLst/>
          </a:prstGeom>
          <a:ln w="9360">
            <a:noFill/>
          </a:ln>
        </p:spPr>
      </p:pic>
      <p:sp>
        <p:nvSpPr>
          <p:cNvPr id="136" name="CustomShape 8"/>
          <p:cNvSpPr/>
          <p:nvPr/>
        </p:nvSpPr>
        <p:spPr>
          <a:xfrm>
            <a:off x="76320" y="4876920"/>
            <a:ext cx="3047040" cy="136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Fig.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6:- </a:t>
            </a: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GRAPPA reconstructed images using  TSVD regularization with GCV based parameter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selection with </a:t>
            </a:r>
            <a:r>
              <a:rPr lang="en-IN" sz="1600" b="1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R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=2</a:t>
            </a: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CustomShape 6"/>
          <p:cNvSpPr/>
          <p:nvPr/>
        </p:nvSpPr>
        <p:spPr>
          <a:xfrm>
            <a:off x="1007790" y="431421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4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ustomShape 6"/>
          <p:cNvSpPr/>
          <p:nvPr/>
        </p:nvSpPr>
        <p:spPr>
          <a:xfrm>
            <a:off x="7330658" y="2066887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3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CustomShape 6"/>
          <p:cNvSpPr/>
          <p:nvPr/>
        </p:nvSpPr>
        <p:spPr>
          <a:xfrm>
            <a:off x="4191449" y="4343074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5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CustomShape 6"/>
          <p:cNvSpPr/>
          <p:nvPr/>
        </p:nvSpPr>
        <p:spPr>
          <a:xfrm>
            <a:off x="7208565" y="4361547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6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CustomShape 6"/>
          <p:cNvSpPr/>
          <p:nvPr/>
        </p:nvSpPr>
        <p:spPr>
          <a:xfrm>
            <a:off x="1137099" y="207901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1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CustomShape 6"/>
          <p:cNvSpPr/>
          <p:nvPr/>
        </p:nvSpPr>
        <p:spPr>
          <a:xfrm>
            <a:off x="4143536" y="2037446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3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CustomShape 6"/>
          <p:cNvSpPr/>
          <p:nvPr/>
        </p:nvSpPr>
        <p:spPr>
          <a:xfrm>
            <a:off x="4274865" y="658584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7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0975" y="17549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189229" y="170873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10503" y="166254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233594" y="238760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27157" y="2373745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152284" y="2378364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238211" y="4608946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g)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4290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0" y="0"/>
            <a:ext cx="33528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9800" y="0"/>
            <a:ext cx="3241589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2209800"/>
            <a:ext cx="33528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048000" y="2209800"/>
            <a:ext cx="33528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19800" y="2209800"/>
            <a:ext cx="32766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971800" y="4419600"/>
            <a:ext cx="3581400" cy="2301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CustomShape 1"/>
          <p:cNvSpPr/>
          <p:nvPr/>
        </p:nvSpPr>
        <p:spPr>
          <a:xfrm>
            <a:off x="22098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1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CustomShape 1"/>
          <p:cNvSpPr/>
          <p:nvPr/>
        </p:nvSpPr>
        <p:spPr>
          <a:xfrm>
            <a:off x="51816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2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CustomShape 1"/>
          <p:cNvSpPr/>
          <p:nvPr/>
        </p:nvSpPr>
        <p:spPr>
          <a:xfrm>
            <a:off x="80010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3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CustomShape 1"/>
          <p:cNvSpPr/>
          <p:nvPr/>
        </p:nvSpPr>
        <p:spPr>
          <a:xfrm>
            <a:off x="51816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5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CustomShape 1"/>
          <p:cNvSpPr/>
          <p:nvPr/>
        </p:nvSpPr>
        <p:spPr>
          <a:xfrm>
            <a:off x="21336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4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ustomShape 1"/>
          <p:cNvSpPr/>
          <p:nvPr/>
        </p:nvSpPr>
        <p:spPr>
          <a:xfrm>
            <a:off x="80772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6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ustomShape 1"/>
          <p:cNvSpPr/>
          <p:nvPr/>
        </p:nvSpPr>
        <p:spPr>
          <a:xfrm>
            <a:off x="5257800" y="45720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7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CustomShape 1"/>
          <p:cNvSpPr/>
          <p:nvPr/>
        </p:nvSpPr>
        <p:spPr>
          <a:xfrm>
            <a:off x="0" y="2286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CustomShape 1"/>
          <p:cNvSpPr/>
          <p:nvPr/>
        </p:nvSpPr>
        <p:spPr>
          <a:xfrm>
            <a:off x="3124200" y="1524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b)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CustomShape 1"/>
          <p:cNvSpPr/>
          <p:nvPr/>
        </p:nvSpPr>
        <p:spPr>
          <a:xfrm>
            <a:off x="3048000" y="4648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g)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CustomShape 1"/>
          <p:cNvSpPr/>
          <p:nvPr/>
        </p:nvSpPr>
        <p:spPr>
          <a:xfrm>
            <a:off x="609600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c)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CustomShape 1"/>
          <p:cNvSpPr/>
          <p:nvPr/>
        </p:nvSpPr>
        <p:spPr>
          <a:xfrm>
            <a:off x="3124200" y="2362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e)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CustomShape 1"/>
          <p:cNvSpPr/>
          <p:nvPr/>
        </p:nvSpPr>
        <p:spPr>
          <a:xfrm>
            <a:off x="0" y="2362200"/>
            <a:ext cx="4572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d)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CustomShape 1"/>
          <p:cNvSpPr/>
          <p:nvPr/>
        </p:nvSpPr>
        <p:spPr>
          <a:xfrm>
            <a:off x="6096000" y="2438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f)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CustomShape 8"/>
          <p:cNvSpPr/>
          <p:nvPr/>
        </p:nvSpPr>
        <p:spPr>
          <a:xfrm>
            <a:off x="304800" y="5486400"/>
            <a:ext cx="3792240" cy="100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Fig. 7:- GCV for TSVD </a:t>
            </a:r>
            <a:endParaRPr lang="en-IN" sz="1600" b="1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Regularization</a:t>
            </a:r>
            <a:r>
              <a:rPr lang="en-IN" sz="2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using </a:t>
            </a:r>
          </a:p>
          <a:p>
            <a:pPr>
              <a:lnSpc>
                <a:spcPct val="100000"/>
              </a:lnSpc>
            </a:pP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GRAPPA </a:t>
            </a: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with R=3.</a:t>
            </a: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2"/>
          <p:cNvPicPr/>
          <p:nvPr/>
        </p:nvPicPr>
        <p:blipFill>
          <a:blip r:embed="rId2" cstate="print"/>
          <a:stretch/>
        </p:blipFill>
        <p:spPr>
          <a:xfrm>
            <a:off x="-218955" y="0"/>
            <a:ext cx="3275640" cy="2284920"/>
          </a:xfrm>
          <a:prstGeom prst="rect">
            <a:avLst/>
          </a:prstGeom>
          <a:ln w="9360">
            <a:noFill/>
          </a:ln>
        </p:spPr>
      </p:pic>
      <p:pic>
        <p:nvPicPr>
          <p:cNvPr id="183" name="Picture 3"/>
          <p:cNvPicPr/>
          <p:nvPr/>
        </p:nvPicPr>
        <p:blipFill>
          <a:blip r:embed="rId3" cstate="print"/>
          <a:stretch/>
        </p:blipFill>
        <p:spPr>
          <a:xfrm>
            <a:off x="2666880" y="0"/>
            <a:ext cx="3351600" cy="2284920"/>
          </a:xfrm>
          <a:prstGeom prst="rect">
            <a:avLst/>
          </a:prstGeom>
          <a:ln w="9360">
            <a:noFill/>
          </a:ln>
        </p:spPr>
      </p:pic>
      <p:pic>
        <p:nvPicPr>
          <p:cNvPr id="184" name="Picture 4"/>
          <p:cNvPicPr/>
          <p:nvPr/>
        </p:nvPicPr>
        <p:blipFill>
          <a:blip r:embed="rId4" cstate="print"/>
          <a:stretch/>
        </p:blipFill>
        <p:spPr>
          <a:xfrm>
            <a:off x="5715000" y="0"/>
            <a:ext cx="3429000" cy="2284920"/>
          </a:xfrm>
          <a:prstGeom prst="rect">
            <a:avLst/>
          </a:prstGeom>
          <a:ln w="9360">
            <a:noFill/>
          </a:ln>
        </p:spPr>
      </p:pic>
      <p:pic>
        <p:nvPicPr>
          <p:cNvPr id="185" name="Picture 5"/>
          <p:cNvPicPr/>
          <p:nvPr/>
        </p:nvPicPr>
        <p:blipFill>
          <a:blip r:embed="rId5" cstate="print"/>
          <a:stretch/>
        </p:blipFill>
        <p:spPr>
          <a:xfrm>
            <a:off x="-228480" y="2209680"/>
            <a:ext cx="3275640" cy="2437200"/>
          </a:xfrm>
          <a:prstGeom prst="rect">
            <a:avLst/>
          </a:prstGeom>
          <a:ln w="9360">
            <a:noFill/>
          </a:ln>
        </p:spPr>
      </p:pic>
      <p:pic>
        <p:nvPicPr>
          <p:cNvPr id="186" name="Picture 6"/>
          <p:cNvPicPr/>
          <p:nvPr/>
        </p:nvPicPr>
        <p:blipFill>
          <a:blip r:embed="rId6" cstate="print"/>
          <a:stretch/>
        </p:blipFill>
        <p:spPr>
          <a:xfrm>
            <a:off x="2666880" y="2209680"/>
            <a:ext cx="3351600" cy="2437200"/>
          </a:xfrm>
          <a:prstGeom prst="rect">
            <a:avLst/>
          </a:prstGeom>
          <a:ln w="9360">
            <a:noFill/>
          </a:ln>
        </p:spPr>
      </p:pic>
      <p:pic>
        <p:nvPicPr>
          <p:cNvPr id="187" name="Picture 7"/>
          <p:cNvPicPr/>
          <p:nvPr/>
        </p:nvPicPr>
        <p:blipFill>
          <a:blip r:embed="rId7" cstate="print"/>
          <a:stretch/>
        </p:blipFill>
        <p:spPr>
          <a:xfrm>
            <a:off x="5715000" y="2219324"/>
            <a:ext cx="3429000" cy="2427555"/>
          </a:xfrm>
          <a:prstGeom prst="rect">
            <a:avLst/>
          </a:prstGeom>
          <a:ln w="9360">
            <a:noFill/>
          </a:ln>
        </p:spPr>
      </p:pic>
      <p:pic>
        <p:nvPicPr>
          <p:cNvPr id="188" name="Picture 8"/>
          <p:cNvPicPr/>
          <p:nvPr/>
        </p:nvPicPr>
        <p:blipFill>
          <a:blip r:embed="rId8" cstate="print"/>
          <a:stretch/>
        </p:blipFill>
        <p:spPr>
          <a:xfrm>
            <a:off x="2657355" y="4514730"/>
            <a:ext cx="3381495" cy="2343270"/>
          </a:xfrm>
          <a:prstGeom prst="rect">
            <a:avLst/>
          </a:prstGeom>
          <a:ln w="9360">
            <a:noFill/>
          </a:ln>
        </p:spPr>
      </p:pic>
      <p:sp>
        <p:nvSpPr>
          <p:cNvPr id="196" name="CustomShape 8"/>
          <p:cNvSpPr/>
          <p:nvPr/>
        </p:nvSpPr>
        <p:spPr>
          <a:xfrm>
            <a:off x="0" y="4800600"/>
            <a:ext cx="2894400" cy="136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Fig 8:- GRAPPA reconstructed images using  TSVD regularization with GCV based parameter 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selection with </a:t>
            </a:r>
            <a:r>
              <a:rPr lang="en-IN" sz="1600" b="1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R</a:t>
            </a:r>
            <a:r>
              <a:rPr lang="en-IN" sz="1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=3.</a:t>
            </a: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IN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CustomShape 6"/>
          <p:cNvSpPr/>
          <p:nvPr/>
        </p:nvSpPr>
        <p:spPr>
          <a:xfrm>
            <a:off x="1007790" y="431421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4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ustomShape 6"/>
          <p:cNvSpPr/>
          <p:nvPr/>
        </p:nvSpPr>
        <p:spPr>
          <a:xfrm>
            <a:off x="4122465" y="658584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7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CustomShape 6"/>
          <p:cNvSpPr/>
          <p:nvPr/>
        </p:nvSpPr>
        <p:spPr>
          <a:xfrm>
            <a:off x="7237140" y="437136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6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CustomShape 6"/>
          <p:cNvSpPr/>
          <p:nvPr/>
        </p:nvSpPr>
        <p:spPr>
          <a:xfrm>
            <a:off x="4151040" y="4380885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5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CustomShape 6"/>
          <p:cNvSpPr/>
          <p:nvPr/>
        </p:nvSpPr>
        <p:spPr>
          <a:xfrm>
            <a:off x="7227615" y="202821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3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CustomShape 6"/>
          <p:cNvSpPr/>
          <p:nvPr/>
        </p:nvSpPr>
        <p:spPr>
          <a:xfrm>
            <a:off x="4151040" y="2009160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2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CustomShape 6"/>
          <p:cNvSpPr/>
          <p:nvPr/>
        </p:nvSpPr>
        <p:spPr>
          <a:xfrm>
            <a:off x="969690" y="2018685"/>
            <a:ext cx="575280" cy="272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Dataset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1</a:t>
            </a:r>
            <a:endParaRPr lang="en-IN" b="1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0975" y="17549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161520" y="180109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08902" y="175491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104284" y="2387600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80975" y="2392219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095048" y="4687455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166138" y="2392218"/>
            <a:ext cx="47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f)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2004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95600" y="0"/>
            <a:ext cx="3276600" cy="22302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867400" y="0"/>
            <a:ext cx="3428999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2209800"/>
            <a:ext cx="3200400" cy="230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819400" y="2209800"/>
            <a:ext cx="33528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867401" y="2209800"/>
            <a:ext cx="3429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819400" y="4578170"/>
            <a:ext cx="3505200" cy="2279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381000" y="5257800"/>
            <a:ext cx="289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Fig. 9 :- L-Curve for TSVD regularization in SPIRiT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R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=2</a:t>
            </a:r>
          </a:p>
        </p:txBody>
      </p:sp>
      <p:sp>
        <p:nvSpPr>
          <p:cNvPr id="12" name="CustomShape 1"/>
          <p:cNvSpPr/>
          <p:nvPr/>
        </p:nvSpPr>
        <p:spPr>
          <a:xfrm>
            <a:off x="21336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4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CustomShape 1"/>
          <p:cNvSpPr/>
          <p:nvPr/>
        </p:nvSpPr>
        <p:spPr>
          <a:xfrm>
            <a:off x="1981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1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ustomShape 1"/>
          <p:cNvSpPr/>
          <p:nvPr/>
        </p:nvSpPr>
        <p:spPr>
          <a:xfrm>
            <a:off x="49530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2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ustomShape 1"/>
          <p:cNvSpPr/>
          <p:nvPr/>
        </p:nvSpPr>
        <p:spPr>
          <a:xfrm>
            <a:off x="8077200" y="152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3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CustomShape 1"/>
          <p:cNvSpPr/>
          <p:nvPr/>
        </p:nvSpPr>
        <p:spPr>
          <a:xfrm>
            <a:off x="5105400" y="47244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7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CustomShape 1"/>
          <p:cNvSpPr/>
          <p:nvPr/>
        </p:nvSpPr>
        <p:spPr>
          <a:xfrm>
            <a:off x="80772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6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ustomShape 1"/>
          <p:cNvSpPr/>
          <p:nvPr/>
        </p:nvSpPr>
        <p:spPr>
          <a:xfrm>
            <a:off x="5105400" y="2362200"/>
            <a:ext cx="91344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i="1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Datas</a:t>
            </a:r>
            <a:r>
              <a:rPr lang="en-IN" sz="1200" b="1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et</a:t>
            </a:r>
            <a:r>
              <a:rPr lang="en-IN" sz="1200" b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 </a:t>
            </a: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Times New Roman" pitchFamily="18" charset="0"/>
                <a:ea typeface="DejaVu Sans"/>
                <a:cs typeface="Times New Roman" pitchFamily="18" charset="0"/>
              </a:rPr>
              <a:t>5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CustomShape 1"/>
          <p:cNvSpPr/>
          <p:nvPr/>
        </p:nvSpPr>
        <p:spPr>
          <a:xfrm>
            <a:off x="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CustomShape 1"/>
          <p:cNvSpPr/>
          <p:nvPr/>
        </p:nvSpPr>
        <p:spPr>
          <a:xfrm>
            <a:off x="2971800" y="1524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b)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CustomShape 1"/>
          <p:cNvSpPr/>
          <p:nvPr/>
        </p:nvSpPr>
        <p:spPr>
          <a:xfrm>
            <a:off x="5867400" y="152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c)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CustomShape 1"/>
          <p:cNvSpPr/>
          <p:nvPr/>
        </p:nvSpPr>
        <p:spPr>
          <a:xfrm>
            <a:off x="0" y="2362200"/>
            <a:ext cx="3810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d)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CustomShape 1"/>
          <p:cNvSpPr/>
          <p:nvPr/>
        </p:nvSpPr>
        <p:spPr>
          <a:xfrm>
            <a:off x="5943600" y="2362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f)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CustomShape 1"/>
          <p:cNvSpPr/>
          <p:nvPr/>
        </p:nvSpPr>
        <p:spPr>
          <a:xfrm>
            <a:off x="2971800" y="23622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e)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CustomShape 1"/>
          <p:cNvSpPr/>
          <p:nvPr/>
        </p:nvSpPr>
        <p:spPr>
          <a:xfrm>
            <a:off x="2819400" y="4724400"/>
            <a:ext cx="304800" cy="24344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1" spc="-1" dirty="0" smtClean="0">
                <a:uFill>
                  <a:solidFill>
                    <a:srgbClr val="FFFFFF"/>
                  </a:solidFill>
                </a:uFill>
                <a:latin typeface="Calibri"/>
              </a:rPr>
              <a:t>g)</a:t>
            </a:r>
            <a:endParaRPr lang="en-IN" sz="1800" b="1" strike="noStrike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19144</TotalTime>
  <Words>1554</Words>
  <Application>Microsoft Office PowerPoint</Application>
  <PresentationFormat>On-screen Show (4:3)</PresentationFormat>
  <Paragraphs>797</Paragraphs>
  <Slides>25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Office Theme</vt:lpstr>
      <vt:lpstr>1_Office Theme</vt:lpstr>
      <vt:lpstr>2_Office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iiitmk</cp:lastModifiedBy>
  <cp:revision>279</cp:revision>
  <dcterms:created xsi:type="dcterms:W3CDTF">2017-04-10T11:04:06Z</dcterms:created>
  <dcterms:modified xsi:type="dcterms:W3CDTF">2017-06-22T06:08:34Z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